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103_CD07CF2D.xml" ContentType="application/vnd.ms-powerpoint.comments+xml"/>
  <Override PartName="/ppt/comments/modernComment_107_D81C9BEB.xml" ContentType="application/vnd.ms-powerpoint.comments+xml"/>
  <Override PartName="/ppt/comments/modernComment_10B_909AA204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0C_7C3AFCE8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</p:sldMasterIdLst>
  <p:notesMasterIdLst>
    <p:notesMasterId r:id="rId27"/>
  </p:notesMasterIdLst>
  <p:handoutMasterIdLst>
    <p:handoutMasterId r:id="rId28"/>
  </p:handoutMasterIdLst>
  <p:sldIdLst>
    <p:sldId id="288" r:id="rId6"/>
    <p:sldId id="259" r:id="rId7"/>
    <p:sldId id="263" r:id="rId8"/>
    <p:sldId id="262" r:id="rId9"/>
    <p:sldId id="277" r:id="rId10"/>
    <p:sldId id="267" r:id="rId11"/>
    <p:sldId id="264" r:id="rId12"/>
    <p:sldId id="274" r:id="rId13"/>
    <p:sldId id="275" r:id="rId14"/>
    <p:sldId id="276" r:id="rId15"/>
    <p:sldId id="268" r:id="rId16"/>
    <p:sldId id="270" r:id="rId17"/>
    <p:sldId id="265" r:id="rId18"/>
    <p:sldId id="269" r:id="rId19"/>
    <p:sldId id="271" r:id="rId20"/>
    <p:sldId id="272" r:id="rId21"/>
    <p:sldId id="278" r:id="rId22"/>
    <p:sldId id="283" r:id="rId23"/>
    <p:sldId id="285" r:id="rId24"/>
    <p:sldId id="287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3979C3-7028-AE49-201F-AED12F29D3F9}" name="Elias Feys" initials="EF" userId="S::elias@cemper.be::ac623d18-2ee2-4776-86f0-563d76527500" providerId="AD"/>
  <p188:author id="{26F3F2C3-716C-4921-D782-374CCD87A56B}" name="Justine Van Gysel" initials="JG" userId="S::justine@cemper.be::454d2049-ee75-4990-a494-efb575a151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61477A-A18C-4CBF-B7EA-D49D58942109}" v="21" dt="2023-10-12T12:07:24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modernComment_103_CD07CF2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21FE565-01AB-4FC4-B3CF-3360ABB26B89}" authorId="{26F3F2C3-716C-4921-D782-374CCD87A56B}" created="2023-10-11T15:32:35.844">
    <pc:sldMkLst xmlns:pc="http://schemas.microsoft.com/office/powerpoint/2013/main/command">
      <pc:docMk/>
      <pc:sldMk cId="3439841069" sldId="259"/>
    </pc:sldMkLst>
    <p188:txBody>
      <a:bodyPr/>
      <a:lstStyle/>
      <a:p>
        <a:r>
          <a:rPr lang="nl-NL"/>
          <a:t>5 min</a:t>
        </a:r>
      </a:p>
    </p188:txBody>
  </p188:cm>
</p188:cmLst>
</file>

<file path=ppt/comments/modernComment_107_D81C9B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5D0ADE1-2454-4065-BC50-FBAD1D60D9E0}" authorId="{26F3F2C3-716C-4921-D782-374CCD87A56B}" created="2023-10-11T15:32:41.984">
    <pc:sldMkLst xmlns:pc="http://schemas.microsoft.com/office/powerpoint/2013/main/command">
      <pc:docMk/>
      <pc:sldMk cId="3625753579" sldId="263"/>
    </pc:sldMkLst>
    <p188:txBody>
      <a:bodyPr/>
      <a:lstStyle/>
      <a:p>
        <a:r>
          <a:rPr lang="nl-NL"/>
          <a:t>5 min</a:t>
        </a:r>
      </a:p>
    </p188:txBody>
  </p188:cm>
</p188:cmLst>
</file>

<file path=ppt/comments/modernComment_10B_909AA20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546535-7693-495F-8CC2-4E045BD11767}" authorId="{26F3F2C3-716C-4921-D782-374CCD87A56B}" created="2023-10-11T15:32:49.375">
    <pc:sldMkLst xmlns:pc="http://schemas.microsoft.com/office/powerpoint/2013/main/command">
      <pc:docMk/>
      <pc:sldMk cId="2426053124" sldId="267"/>
    </pc:sldMkLst>
    <p188:txBody>
      <a:bodyPr/>
      <a:lstStyle/>
      <a:p>
        <a:r>
          <a:rPr lang="nl-NL"/>
          <a:t>10 min</a:t>
        </a:r>
      </a:p>
    </p188:txBody>
  </p188:cm>
</p188:cmLst>
</file>

<file path=ppt/comments/modernComment_10C_7C3AFCE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440910D-7A3E-4870-9A24-6055862922FA}" authorId="{26F3F2C3-716C-4921-D782-374CCD87A56B}" created="2023-10-11T15:32:25.734">
    <pc:sldMkLst xmlns:pc="http://schemas.microsoft.com/office/powerpoint/2013/main/command">
      <pc:docMk/>
      <pc:sldMk cId="2084240616" sldId="268"/>
    </pc:sldMkLst>
    <p188:txBody>
      <a:bodyPr/>
      <a:lstStyle/>
      <a:p>
        <a:r>
          <a:rPr lang="nl-NL"/>
          <a:t>30 min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AA1AD1-3C30-DA41-9D4E-B2901601B4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1054A9-C21E-4F49-95A1-A083F17968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703D8-191D-5D42-9BAC-9E4B8AE9379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74329-E9E1-0541-9CED-9DB545F1D3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BB887-587D-6543-A9BC-D6D63AF6F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DF5AF-CC37-2642-8E25-F5CED77849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F63A1-65F9-1740-B2E5-C70FABF7721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3D95E-E1AB-1441-BF2C-37688C56DB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61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Administratieve</a:t>
            </a:r>
            <a:r>
              <a:rPr lang="en-US">
                <a:cs typeface="Calibri"/>
              </a:rPr>
              <a:t> waarde: </a:t>
            </a:r>
          </a:p>
          <a:p>
            <a:r>
              <a:rPr lang="en-US">
                <a:cs typeface="Calibri"/>
              </a:rPr>
              <a:t>Voor de </a:t>
            </a:r>
            <a:r>
              <a:rPr lang="en-US" err="1">
                <a:cs typeface="Calibri"/>
              </a:rPr>
              <a:t>verenigingen</a:t>
            </a:r>
            <a:r>
              <a:rPr lang="en-US">
                <a:cs typeface="Calibri"/>
              </a:rPr>
              <a:t> zelf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Cultuurhistorische waarde: </a:t>
            </a:r>
          </a:p>
          <a:p>
            <a:r>
              <a:rPr lang="en-US" err="1">
                <a:cs typeface="Calibri"/>
              </a:rPr>
              <a:t>Zowel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voor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lokale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geschiedenis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algemene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geschiedenis</a:t>
            </a:r>
            <a:r>
              <a:rPr lang="en-US">
                <a:cs typeface="Calibri"/>
              </a:rPr>
              <a:t> heel zinvol</a:t>
            </a:r>
          </a:p>
          <a:p>
            <a:r>
              <a:rPr lang="en-US" err="1">
                <a:cs typeface="Calibri"/>
              </a:rPr>
              <a:t>Zegt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iets</a:t>
            </a:r>
            <a:r>
              <a:rPr lang="en-US">
                <a:cs typeface="Calibri"/>
              </a:rPr>
              <a:t> over de </a:t>
            </a:r>
            <a:r>
              <a:rPr lang="en-US" err="1">
                <a:cs typeface="Calibri"/>
              </a:rPr>
              <a:t>tijdsgeest</a:t>
            </a:r>
            <a:r>
              <a:rPr lang="en-US">
                <a:cs typeface="Calibri"/>
              </a:rPr>
              <a:t> + maatschappij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Emotionele waarde: </a:t>
            </a:r>
          </a:p>
          <a:p>
            <a:r>
              <a:rPr lang="en-US">
                <a:cs typeface="Calibri"/>
              </a:rPr>
              <a:t>Er is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spontaan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bewaren</a:t>
            </a:r>
            <a:r>
              <a:rPr lang="en-US">
                <a:cs typeface="Calibri"/>
              </a:rPr>
              <a:t> of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bepaalde</a:t>
            </a:r>
            <a:r>
              <a:rPr lang="en-US">
                <a:cs typeface="Calibri"/>
              </a:rPr>
              <a:t> zaken in een archief zitten die men niet kan weggooien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3D95E-E1AB-1441-BF2C-37688C56DB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6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Administratieve</a:t>
            </a:r>
            <a:r>
              <a:rPr lang="en-US">
                <a:cs typeface="Calibri"/>
              </a:rPr>
              <a:t> waarde: </a:t>
            </a:r>
          </a:p>
          <a:p>
            <a:r>
              <a:rPr lang="en-US">
                <a:cs typeface="Calibri"/>
              </a:rPr>
              <a:t>Voor de </a:t>
            </a:r>
            <a:r>
              <a:rPr lang="en-US" err="1">
                <a:cs typeface="Calibri"/>
              </a:rPr>
              <a:t>verenigingen</a:t>
            </a:r>
            <a:r>
              <a:rPr lang="en-US">
                <a:cs typeface="Calibri"/>
              </a:rPr>
              <a:t> zelf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Cultuurhistorische waarde: </a:t>
            </a:r>
          </a:p>
          <a:p>
            <a:r>
              <a:rPr lang="en-US" err="1">
                <a:cs typeface="Calibri"/>
              </a:rPr>
              <a:t>Zowel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voor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lokale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geschiedenis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algemene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geschiedenis</a:t>
            </a:r>
            <a:r>
              <a:rPr lang="en-US">
                <a:cs typeface="Calibri"/>
              </a:rPr>
              <a:t> heel zinvol</a:t>
            </a:r>
          </a:p>
          <a:p>
            <a:r>
              <a:rPr lang="en-US" err="1">
                <a:cs typeface="Calibri"/>
              </a:rPr>
              <a:t>Zegt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iets</a:t>
            </a:r>
            <a:r>
              <a:rPr lang="en-US">
                <a:cs typeface="Calibri"/>
              </a:rPr>
              <a:t> over de </a:t>
            </a:r>
            <a:r>
              <a:rPr lang="en-US" err="1">
                <a:cs typeface="Calibri"/>
              </a:rPr>
              <a:t>tijdsgeest</a:t>
            </a:r>
            <a:r>
              <a:rPr lang="en-US">
                <a:cs typeface="Calibri"/>
              </a:rPr>
              <a:t> + maatschappij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Emotionele waarde: </a:t>
            </a:r>
          </a:p>
          <a:p>
            <a:r>
              <a:rPr lang="en-US">
                <a:cs typeface="Calibri"/>
              </a:rPr>
              <a:t>Er is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spontaan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bewaren</a:t>
            </a:r>
            <a:r>
              <a:rPr lang="en-US">
                <a:cs typeface="Calibri"/>
              </a:rPr>
              <a:t> of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bepaalde</a:t>
            </a:r>
            <a:r>
              <a:rPr lang="en-US">
                <a:cs typeface="Calibri"/>
              </a:rPr>
              <a:t> zaken in een archief zitten die men niet kan weggooien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3D95E-E1AB-1441-BF2C-37688C56DB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11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Administratieve</a:t>
            </a:r>
            <a:r>
              <a:rPr lang="en-US">
                <a:cs typeface="Calibri"/>
              </a:rPr>
              <a:t> waarde: </a:t>
            </a:r>
          </a:p>
          <a:p>
            <a:r>
              <a:rPr lang="en-US">
                <a:cs typeface="Calibri"/>
              </a:rPr>
              <a:t>Voor de </a:t>
            </a:r>
            <a:r>
              <a:rPr lang="en-US" err="1">
                <a:cs typeface="Calibri"/>
              </a:rPr>
              <a:t>verenigingen</a:t>
            </a:r>
            <a:r>
              <a:rPr lang="en-US">
                <a:cs typeface="Calibri"/>
              </a:rPr>
              <a:t> zelf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Cultuurhistorische waarde: </a:t>
            </a:r>
          </a:p>
          <a:p>
            <a:r>
              <a:rPr lang="en-US" err="1">
                <a:cs typeface="Calibri"/>
              </a:rPr>
              <a:t>Zowel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voor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lokale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geschiedenis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algemene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geschiedenis</a:t>
            </a:r>
            <a:r>
              <a:rPr lang="en-US">
                <a:cs typeface="Calibri"/>
              </a:rPr>
              <a:t> heel zinvol</a:t>
            </a:r>
          </a:p>
          <a:p>
            <a:r>
              <a:rPr lang="en-US" err="1">
                <a:cs typeface="Calibri"/>
              </a:rPr>
              <a:t>Zegt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iets</a:t>
            </a:r>
            <a:r>
              <a:rPr lang="en-US">
                <a:cs typeface="Calibri"/>
              </a:rPr>
              <a:t> over de </a:t>
            </a:r>
            <a:r>
              <a:rPr lang="en-US" err="1">
                <a:cs typeface="Calibri"/>
              </a:rPr>
              <a:t>tijdsgeest</a:t>
            </a:r>
            <a:r>
              <a:rPr lang="en-US">
                <a:cs typeface="Calibri"/>
              </a:rPr>
              <a:t> + maatschappij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Emotionele waarde: </a:t>
            </a:r>
          </a:p>
          <a:p>
            <a:r>
              <a:rPr lang="en-US">
                <a:cs typeface="Calibri"/>
              </a:rPr>
              <a:t>Er is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spontaan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bewaren</a:t>
            </a:r>
            <a:r>
              <a:rPr lang="en-US">
                <a:cs typeface="Calibri"/>
              </a:rPr>
              <a:t> of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bepaalde</a:t>
            </a:r>
            <a:r>
              <a:rPr lang="en-US">
                <a:cs typeface="Calibri"/>
              </a:rPr>
              <a:t> zaken in een archief zitten die men niet kan weggooien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3D95E-E1AB-1441-BF2C-37688C56DB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4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Administratieve</a:t>
            </a:r>
            <a:r>
              <a:rPr lang="en-US">
                <a:cs typeface="Calibri"/>
              </a:rPr>
              <a:t> waarde: </a:t>
            </a:r>
          </a:p>
          <a:p>
            <a:r>
              <a:rPr lang="en-US">
                <a:cs typeface="Calibri"/>
              </a:rPr>
              <a:t>Voor de </a:t>
            </a:r>
            <a:r>
              <a:rPr lang="en-US" err="1">
                <a:cs typeface="Calibri"/>
              </a:rPr>
              <a:t>verenigingen</a:t>
            </a:r>
            <a:r>
              <a:rPr lang="en-US">
                <a:cs typeface="Calibri"/>
              </a:rPr>
              <a:t> zelf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Cultuurhistorische waarde: </a:t>
            </a:r>
          </a:p>
          <a:p>
            <a:r>
              <a:rPr lang="en-US" err="1">
                <a:cs typeface="Calibri"/>
              </a:rPr>
              <a:t>Zowel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voor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lokale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geschiedenis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algemene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geschiedenis</a:t>
            </a:r>
            <a:r>
              <a:rPr lang="en-US">
                <a:cs typeface="Calibri"/>
              </a:rPr>
              <a:t> heel zinvol</a:t>
            </a:r>
          </a:p>
          <a:p>
            <a:r>
              <a:rPr lang="en-US" err="1">
                <a:cs typeface="Calibri"/>
              </a:rPr>
              <a:t>Zegt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iets</a:t>
            </a:r>
            <a:r>
              <a:rPr lang="en-US">
                <a:cs typeface="Calibri"/>
              </a:rPr>
              <a:t> over de </a:t>
            </a:r>
            <a:r>
              <a:rPr lang="en-US" err="1">
                <a:cs typeface="Calibri"/>
              </a:rPr>
              <a:t>tijdsgeest</a:t>
            </a:r>
            <a:r>
              <a:rPr lang="en-US">
                <a:cs typeface="Calibri"/>
              </a:rPr>
              <a:t> + maatschappij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Emotionele waarde: </a:t>
            </a:r>
          </a:p>
          <a:p>
            <a:r>
              <a:rPr lang="en-US">
                <a:cs typeface="Calibri"/>
              </a:rPr>
              <a:t>Er is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spontaan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bewaren</a:t>
            </a:r>
            <a:r>
              <a:rPr lang="en-US">
                <a:cs typeface="Calibri"/>
              </a:rPr>
              <a:t> of </a:t>
            </a:r>
            <a:r>
              <a:rPr lang="en-US" err="1">
                <a:cs typeface="Calibri"/>
              </a:rPr>
              <a:t>dat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bepaalde</a:t>
            </a:r>
            <a:r>
              <a:rPr lang="en-US">
                <a:cs typeface="Calibri"/>
              </a:rPr>
              <a:t> zaken in een archief zitten die men niet kan weggooien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3D95E-E1AB-1441-BF2C-37688C56DB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51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85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3623-2489-3243-9C25-091A0CA44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BD894-F32D-734C-84BA-A79981322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644586F9-4F46-D941-A056-A12DD7156AC0}"/>
              </a:ext>
            </a:extLst>
          </p:cNvPr>
          <p:cNvSpPr/>
          <p:nvPr userDrawn="1"/>
        </p:nvSpPr>
        <p:spPr>
          <a:xfrm flipH="1">
            <a:off x="3090439" y="5000262"/>
            <a:ext cx="9101559" cy="185773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11D083B7-5B99-EB49-B7C0-31C9D07D0A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7857" y="6092203"/>
            <a:ext cx="1308100" cy="553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ACED81-9B5A-0D4A-94CF-AD6C07B06221}"/>
              </a:ext>
            </a:extLst>
          </p:cNvPr>
          <p:cNvSpPr txBox="1"/>
          <p:nvPr userDrawn="1"/>
        </p:nvSpPr>
        <p:spPr>
          <a:xfrm>
            <a:off x="4387850" y="6230549"/>
            <a:ext cx="5784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Centrum </a:t>
            </a:r>
            <a:r>
              <a:rPr lang="en-US" sz="1200" i="1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voor</a:t>
            </a:r>
            <a:r>
              <a:rPr lang="en-US" sz="1200" i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i="1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Muziek</a:t>
            </a:r>
            <a:r>
              <a:rPr lang="en-US" sz="1200" i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- </a:t>
            </a:r>
            <a:r>
              <a:rPr lang="en-US" sz="1200" i="1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en</a:t>
            </a:r>
            <a:r>
              <a:rPr lang="en-US" sz="1200" i="1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i="1" baseline="0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</a:t>
            </a:r>
            <a:r>
              <a:rPr lang="en-US" sz="1200" i="1" err="1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odiumerfgoed</a:t>
            </a:r>
            <a:endParaRPr lang="en-US" sz="1200" i="1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0149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6637-2E4D-A04D-AC06-B26B4070A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B7081-5473-DD40-ACC5-4C553DCCD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7DC45-B40B-6446-9C35-B11FDC2AE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06517-6E4B-8E4B-B61D-EC83CD23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41CDE-1F44-5F4A-B2B2-561688B8AE3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B82B6-2E4D-F540-91C7-BE903BC6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60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3DCA-9C68-1B40-A094-5EBBD39E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4799B-35F5-0545-AAEC-CE84B7800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408BA-363D-334B-845A-8F66DFB1E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F833B0-B93C-6349-B0CF-73B9071B0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CA323E-E94B-E94F-8245-BA22B00B6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D5E0D5-1E7D-8B47-BEDD-4B4E093F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41CDE-1F44-5F4A-B2B2-561688B8AE3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A312DB-D984-7B4D-B7C0-FD7C9B39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11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4794A-8EDF-6843-9747-2E7DDC351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A7348-8B0B-6343-ADBB-592728E9A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41CDE-1F44-5F4A-B2B2-561688B8AE3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5BF73-8E14-394B-BCFD-49444809F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58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96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862DF-8745-254F-967C-E2294BFB4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8400B-C27A-FF4F-99C1-72D204FEC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53C49-EAD6-5B4F-B783-AE3FFF929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5470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A15B1-EDF8-114F-8CA6-DDD7785A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9E4B0-E310-A245-9026-97AFDD96CE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D460B-4409-B543-9DB2-85F4C40CC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1590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5B23E-8780-7A47-AE53-62F01009A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4E61C4-D219-084D-A48C-62F856C5A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347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550B34-B168-374F-9231-19B5F8E76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776708-D675-F347-8FAF-13F12D26A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8222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404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956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3046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0049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1251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3015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8007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0777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8414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4307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0118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510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613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92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10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3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35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3623-2489-3243-9C25-091A0CA44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BD894-F32D-734C-84BA-A79981322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4155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3623-2489-3243-9C25-091A0CA44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BD894-F32D-734C-84BA-A79981322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644586F9-4F46-D941-A056-A12DD7156AC0}"/>
              </a:ext>
            </a:extLst>
          </p:cNvPr>
          <p:cNvSpPr/>
          <p:nvPr userDrawn="1"/>
        </p:nvSpPr>
        <p:spPr>
          <a:xfrm flipH="1">
            <a:off x="3090439" y="5000262"/>
            <a:ext cx="9101559" cy="1857737"/>
          </a:xfrm>
          <a:prstGeom prst="rt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11D083B7-5B99-EB49-B7C0-31C9D07D0A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7857" y="6092203"/>
            <a:ext cx="1308100" cy="553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ACED81-9B5A-0D4A-94CF-AD6C07B06221}"/>
              </a:ext>
            </a:extLst>
          </p:cNvPr>
          <p:cNvSpPr txBox="1"/>
          <p:nvPr userDrawn="1"/>
        </p:nvSpPr>
        <p:spPr>
          <a:xfrm>
            <a:off x="4387850" y="6230549"/>
            <a:ext cx="5784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Centrum </a:t>
            </a:r>
            <a:r>
              <a:rPr lang="en-US" sz="1200" i="1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voor</a:t>
            </a:r>
            <a:r>
              <a:rPr lang="en-US" sz="1200" i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i="1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Muziek</a:t>
            </a:r>
            <a:r>
              <a:rPr lang="en-US" sz="1200" i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- </a:t>
            </a:r>
            <a:r>
              <a:rPr lang="en-US" sz="1200" i="1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en</a:t>
            </a:r>
            <a:r>
              <a:rPr lang="en-US" sz="1200" i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i="1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Podiumerfgoed</a:t>
            </a:r>
            <a:endParaRPr lang="en-US" sz="1200" i="1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30322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14658F-F082-7348-9176-CAFEDFCB8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877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11251-32F7-3340-8832-387EE5D32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06877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picture containing object&#10;&#10;Description automatically generated">
            <a:extLst>
              <a:ext uri="{FF2B5EF4-FFF2-40B4-BE49-F238E27FC236}">
                <a16:creationId xmlns:a16="http://schemas.microsoft.com/office/drawing/2014/main" id="{E26348BA-C062-434D-9D2A-747E1FFADB6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217857" y="6092203"/>
            <a:ext cx="1308100" cy="5536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866168-B410-CE48-A68D-52CB352C4E49}"/>
              </a:ext>
            </a:extLst>
          </p:cNvPr>
          <p:cNvSpPr txBox="1"/>
          <p:nvPr userDrawn="1"/>
        </p:nvSpPr>
        <p:spPr>
          <a:xfrm>
            <a:off x="4387850" y="6230549"/>
            <a:ext cx="5784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>
                <a:latin typeface="Poppins" pitchFamily="2" charset="77"/>
                <a:cs typeface="Poppins" pitchFamily="2" charset="77"/>
              </a:rPr>
              <a:t>Centrum </a:t>
            </a:r>
            <a:r>
              <a:rPr lang="en-US" sz="1200" i="1" err="1">
                <a:latin typeface="Poppins" pitchFamily="2" charset="77"/>
                <a:cs typeface="Poppins" pitchFamily="2" charset="77"/>
              </a:rPr>
              <a:t>voor</a:t>
            </a:r>
            <a:r>
              <a:rPr lang="en-US" sz="1200" i="1"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i="1" err="1">
                <a:latin typeface="Poppins" pitchFamily="2" charset="77"/>
                <a:cs typeface="Poppins" pitchFamily="2" charset="77"/>
              </a:rPr>
              <a:t>Muziek</a:t>
            </a:r>
            <a:r>
              <a:rPr lang="en-US" sz="1200" i="1">
                <a:latin typeface="Poppins" pitchFamily="2" charset="77"/>
                <a:cs typeface="Poppins" pitchFamily="2" charset="77"/>
              </a:rPr>
              <a:t>- </a:t>
            </a:r>
            <a:r>
              <a:rPr lang="en-US" sz="1200" i="1" err="1">
                <a:latin typeface="Poppins" pitchFamily="2" charset="77"/>
                <a:cs typeface="Poppins" pitchFamily="2" charset="77"/>
              </a:rPr>
              <a:t>en</a:t>
            </a:r>
            <a:r>
              <a:rPr lang="en-US" sz="1200" i="1"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i="1" err="1">
                <a:latin typeface="Poppins" pitchFamily="2" charset="77"/>
                <a:cs typeface="Poppins" pitchFamily="2" charset="77"/>
              </a:rPr>
              <a:t>Podiumerfgoed</a:t>
            </a:r>
            <a:endParaRPr lang="en-US" sz="1200" i="1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872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49" r:id="rId2"/>
    <p:sldLayoutId id="2147483660" r:id="rId3"/>
    <p:sldLayoutId id="2147483661" r:id="rId4"/>
    <p:sldLayoutId id="2147483663" r:id="rId5"/>
    <p:sldLayoutId id="2147483662" r:id="rId6"/>
    <p:sldLayoutId id="2147483651" r:id="rId7"/>
    <p:sldLayoutId id="2147483650" r:id="rId8"/>
    <p:sldLayoutId id="2147483664" r:id="rId9"/>
    <p:sldLayoutId id="2147483666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75000"/>
          </a:schemeClr>
        </a:buClr>
        <a:buFont typeface="Wingdings" pitchFamily="2" charset="2"/>
        <a:buChar char="§"/>
        <a:defRPr sz="2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Wingdings" pitchFamily="2" charset="2"/>
        <a:buChar char="§"/>
        <a:defRPr sz="2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Wingdings" pitchFamily="2" charset="2"/>
        <a:buChar char="§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Wingdings" pitchFamily="2" charset="2"/>
        <a:buChar char="§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E6F5E-E1D5-4641-BD53-0800F027DE5B}" type="datetimeFigureOut">
              <a:rPr lang="nl-BE" smtClean="0"/>
              <a:t>12/10/2023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17977-3C19-4420-9E17-17CDC470454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37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C_7C3AFC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cemper.be" TargetMode="External"/><Relationship Id="rId2" Type="http://schemas.microsoft.com/office/2018/10/relationships/comments" Target="../comments/modernComment_103_CD07CF2D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Elias.feys@cemper.be" TargetMode="External"/><Relationship Id="rId4" Type="http://schemas.openxmlformats.org/officeDocument/2006/relationships/hyperlink" Target="mailto:Justine.van.gysel@cemper.b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7_D81C9BEB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B_909AA20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fotolijst, kleding, kunst, Fotopapier&#10;&#10;Automatisch gegenereerde beschrijving">
            <a:extLst>
              <a:ext uri="{FF2B5EF4-FFF2-40B4-BE49-F238E27FC236}">
                <a16:creationId xmlns:a16="http://schemas.microsoft.com/office/drawing/2014/main" id="{A9F3D8C0-F8C7-7C08-1FCE-5402C1F08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t="5719" b="7425"/>
          <a:stretch/>
        </p:blipFill>
        <p:spPr>
          <a:xfrm>
            <a:off x="-175958" y="-196645"/>
            <a:ext cx="12543915" cy="7054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C1D366-EED8-65E6-D31E-3CE41273E059}"/>
              </a:ext>
            </a:extLst>
          </p:cNvPr>
          <p:cNvSpPr txBox="1">
            <a:spLocks/>
          </p:cNvSpPr>
          <p:nvPr/>
        </p:nvSpPr>
        <p:spPr>
          <a:xfrm>
            <a:off x="1183306" y="2721541"/>
            <a:ext cx="8712175" cy="20906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Poppins"/>
                <a:cs typeface="Poppins"/>
              </a:rPr>
              <a:t>Een</a:t>
            </a:r>
            <a:r>
              <a:rPr lang="en-US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oppins"/>
                <a:cs typeface="Poppins"/>
              </a:rPr>
              <a:t>harde</a:t>
            </a:r>
            <a:r>
              <a:rPr lang="en-US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Poppins"/>
                <a:cs typeface="Poppins"/>
              </a:rPr>
              <a:t>noot</a:t>
            </a:r>
            <a:r>
              <a:rPr lang="en-US" dirty="0">
                <a:solidFill>
                  <a:schemeClr val="bg1"/>
                </a:solidFill>
                <a:latin typeface="Poppins"/>
                <a:cs typeface="Poppins"/>
              </a:rPr>
              <a:t> om </a:t>
            </a:r>
            <a:r>
              <a:rPr lang="en-US" dirty="0" err="1">
                <a:solidFill>
                  <a:schemeClr val="bg1"/>
                </a:solidFill>
                <a:latin typeface="Poppins"/>
                <a:cs typeface="Poppins"/>
              </a:rPr>
              <a:t>te</a:t>
            </a:r>
            <a:r>
              <a:rPr lang="en-US" dirty="0">
                <a:solidFill>
                  <a:schemeClr val="bg1"/>
                </a:solidFill>
                <a:latin typeface="Poppins"/>
                <a:cs typeface="Poppins"/>
              </a:rPr>
              <a:t> kraken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EA26B15-4950-0339-50C0-AFC61854E452}"/>
              </a:ext>
            </a:extLst>
          </p:cNvPr>
          <p:cNvSpPr txBox="1">
            <a:spLocks/>
          </p:cNvSpPr>
          <p:nvPr/>
        </p:nvSpPr>
        <p:spPr>
          <a:xfrm>
            <a:off x="1183306" y="4136459"/>
            <a:ext cx="10462846" cy="4421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29B96"/>
              </a:buClr>
              <a:buFont typeface="Wingdings" pitchFamily="2" charset="2"/>
              <a:buNone/>
            </a:pPr>
            <a:r>
              <a:rPr lang="en-US" sz="2400" dirty="0" err="1">
                <a:solidFill>
                  <a:schemeClr val="bg1"/>
                </a:solidFill>
                <a:latin typeface="Poppins"/>
                <a:cs typeface="Poppins"/>
              </a:rPr>
              <a:t>Moeilijkheden</a:t>
            </a:r>
            <a:r>
              <a:rPr lang="en-US" sz="2400" dirty="0">
                <a:solidFill>
                  <a:schemeClr val="bg1"/>
                </a:solidFill>
                <a:latin typeface="Poppins"/>
                <a:cs typeface="Poppins"/>
              </a:rPr>
              <a:t> van </a:t>
            </a:r>
            <a:r>
              <a:rPr lang="en-US" sz="2400" dirty="0" err="1">
                <a:solidFill>
                  <a:schemeClr val="bg1"/>
                </a:solidFill>
                <a:latin typeface="Poppins"/>
                <a:cs typeface="Poppins"/>
              </a:rPr>
              <a:t>archiefzorg</a:t>
            </a:r>
            <a:r>
              <a:rPr lang="en-US" sz="2400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/>
                <a:cs typeface="Poppins"/>
              </a:rPr>
              <a:t>bij</a:t>
            </a:r>
            <a:r>
              <a:rPr lang="en-US" sz="2400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/>
                <a:cs typeface="Poppins"/>
              </a:rPr>
              <a:t>muziek</a:t>
            </a:r>
            <a:r>
              <a:rPr lang="en-US" sz="2400" dirty="0">
                <a:solidFill>
                  <a:schemeClr val="bg1"/>
                </a:solidFill>
                <a:latin typeface="Poppins"/>
                <a:cs typeface="Poppins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Poppins"/>
                <a:cs typeface="Poppins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Poppins"/>
                <a:cs typeface="Poppins"/>
              </a:rPr>
              <a:t>podiumkunstenverenigingen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7B0DD8D-AAE4-A90E-B64F-DAE996C81030}"/>
              </a:ext>
            </a:extLst>
          </p:cNvPr>
          <p:cNvSpPr txBox="1">
            <a:spLocks/>
          </p:cNvSpPr>
          <p:nvPr/>
        </p:nvSpPr>
        <p:spPr>
          <a:xfrm>
            <a:off x="383973" y="4898065"/>
            <a:ext cx="9144000" cy="4421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>
                <a:solidFill>
                  <a:schemeClr val="bg1"/>
                </a:solidFill>
                <a:latin typeface="Poppins"/>
                <a:cs typeface="Poppins"/>
              </a:rPr>
              <a:t>Justine Van Gysel </a:t>
            </a:r>
            <a:r>
              <a:rPr lang="en-US" sz="1800" i="1" dirty="0" err="1">
                <a:solidFill>
                  <a:schemeClr val="bg1"/>
                </a:solidFill>
                <a:latin typeface="Poppins"/>
                <a:cs typeface="Poppins"/>
              </a:rPr>
              <a:t>en</a:t>
            </a:r>
            <a:r>
              <a:rPr lang="en-US" sz="1800" i="1" dirty="0">
                <a:solidFill>
                  <a:schemeClr val="bg1"/>
                </a:solidFill>
                <a:latin typeface="Poppins"/>
                <a:cs typeface="Poppins"/>
              </a:rPr>
              <a:t> Elias Feys</a:t>
            </a:r>
            <a:endParaRPr lang="nl-NL" sz="1800" i="1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FDB8983-3C1B-6E5B-1981-9A4A938A60E9}"/>
              </a:ext>
            </a:extLst>
          </p:cNvPr>
          <p:cNvSpPr txBox="1"/>
          <p:nvPr/>
        </p:nvSpPr>
        <p:spPr>
          <a:xfrm>
            <a:off x="101600" y="6439092"/>
            <a:ext cx="113893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cs typeface="Calibri"/>
              </a:rPr>
              <a:t>Toneel Scheppersinstituut, Herentals. Bron: Digitale collectie </a:t>
            </a:r>
            <a:r>
              <a:rPr lang="nl-NL" sz="1600" dirty="0" err="1">
                <a:solidFill>
                  <a:schemeClr val="bg1"/>
                </a:solidFill>
                <a:cs typeface="Calibri"/>
              </a:rPr>
              <a:t>Erfgoedcel</a:t>
            </a:r>
            <a:r>
              <a:rPr lang="nl-NL" sz="1600" dirty="0">
                <a:solidFill>
                  <a:schemeClr val="bg1"/>
                </a:solidFill>
                <a:cs typeface="Calibri"/>
              </a:rPr>
              <a:t> Kempens Karakter, www.kempenserfgoed.be</a:t>
            </a:r>
            <a:endParaRPr lang="nl-NL" sz="1600" dirty="0">
              <a:solidFill>
                <a:schemeClr val="bg1"/>
              </a:solidFill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9907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6604AF4-AEF7-4020-93AD-C74808D1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B65AB2-AC18-4139-B8BE-52452A25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1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9A5304-EF26-47F3-9CB7-ED121FC74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8" y="685799"/>
            <a:ext cx="10820400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Hart met effen opvulling">
            <a:extLst>
              <a:ext uri="{FF2B5EF4-FFF2-40B4-BE49-F238E27FC236}">
                <a16:creationId xmlns:a16="http://schemas.microsoft.com/office/drawing/2014/main" id="{E63E7EE8-365A-A10B-C6E7-29520E6BE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6148" y="2252528"/>
            <a:ext cx="1897674" cy="1897674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56B9CFE8-3EB7-1A56-98DB-D0C70EEAEA57}"/>
              </a:ext>
            </a:extLst>
          </p:cNvPr>
          <p:cNvSpPr txBox="1"/>
          <p:nvPr/>
        </p:nvSpPr>
        <p:spPr>
          <a:xfrm>
            <a:off x="4721452" y="4093745"/>
            <a:ext cx="274706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b="1" dirty="0">
                <a:cs typeface="Calibri"/>
              </a:rPr>
              <a:t>Emotionele waarde</a:t>
            </a:r>
            <a:endParaRPr lang="nl-NL" sz="2200" b="1" dirty="0">
              <a:ea typeface="Calibri"/>
              <a:cs typeface="Calibri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61D86EF-8123-1414-3DF7-2CB3C64D8F8E}"/>
              </a:ext>
            </a:extLst>
          </p:cNvPr>
          <p:cNvSpPr txBox="1"/>
          <p:nvPr/>
        </p:nvSpPr>
        <p:spPr>
          <a:xfrm>
            <a:off x="1171711" y="5400870"/>
            <a:ext cx="300106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dirty="0">
                <a:ea typeface="Calibri"/>
                <a:cs typeface="Calibri"/>
              </a:rPr>
              <a:t>Bepaalde (opnames van) uitvoeringen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7BA5896-A2FE-1A5F-A1D6-1254B58E61B9}"/>
              </a:ext>
            </a:extLst>
          </p:cNvPr>
          <p:cNvSpPr txBox="1"/>
          <p:nvPr/>
        </p:nvSpPr>
        <p:spPr>
          <a:xfrm>
            <a:off x="1171711" y="836871"/>
            <a:ext cx="300106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dirty="0">
                <a:ea typeface="Calibri"/>
                <a:cs typeface="Calibri"/>
              </a:rPr>
              <a:t>Eerste groepsfoto van de vereniging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EEA991-4739-C889-D2D7-DF8932F5AFA5}"/>
              </a:ext>
            </a:extLst>
          </p:cNvPr>
          <p:cNvSpPr txBox="1"/>
          <p:nvPr/>
        </p:nvSpPr>
        <p:spPr>
          <a:xfrm>
            <a:off x="8112408" y="836871"/>
            <a:ext cx="300106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dirty="0">
                <a:ea typeface="Calibri"/>
                <a:cs typeface="Calibri"/>
              </a:rPr>
              <a:t>Handgeschreven aantekeningen van de eerste dirigent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BF7FA5A-6C8B-33C0-B6A8-874E97A023DC}"/>
              </a:ext>
            </a:extLst>
          </p:cNvPr>
          <p:cNvSpPr txBox="1"/>
          <p:nvPr/>
        </p:nvSpPr>
        <p:spPr>
          <a:xfrm>
            <a:off x="7522024" y="5475901"/>
            <a:ext cx="30010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dirty="0">
                <a:ea typeface="Calibri"/>
                <a:cs typeface="Calibri"/>
              </a:rPr>
              <a:t>...</a:t>
            </a:r>
            <a:endParaRPr lang="nl-NL" dirty="0"/>
          </a:p>
        </p:txBody>
      </p:sp>
      <p:pic>
        <p:nvPicPr>
          <p:cNvPr id="2" name="Graphic 1" descr="Pijl-rechts silhouet">
            <a:extLst>
              <a:ext uri="{FF2B5EF4-FFF2-40B4-BE49-F238E27FC236}">
                <a16:creationId xmlns:a16="http://schemas.microsoft.com/office/drawing/2014/main" id="{2D6D2098-E389-D931-EBCF-DFAA8DAA4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500000">
            <a:off x="3825457" y="1386698"/>
            <a:ext cx="1147292" cy="1147292"/>
          </a:xfrm>
          <a:prstGeom prst="rect">
            <a:avLst/>
          </a:prstGeom>
        </p:spPr>
      </p:pic>
      <p:pic>
        <p:nvPicPr>
          <p:cNvPr id="4" name="Graphic 3" descr="Pijl-rechts silhouet">
            <a:extLst>
              <a:ext uri="{FF2B5EF4-FFF2-40B4-BE49-F238E27FC236}">
                <a16:creationId xmlns:a16="http://schemas.microsoft.com/office/drawing/2014/main" id="{153AABC3-B4AF-D3E3-C913-82D267DBB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00000">
            <a:off x="7214964" y="1386699"/>
            <a:ext cx="1147292" cy="1147292"/>
          </a:xfrm>
          <a:prstGeom prst="rect">
            <a:avLst/>
          </a:prstGeom>
        </p:spPr>
      </p:pic>
      <p:pic>
        <p:nvPicPr>
          <p:cNvPr id="6" name="Graphic 5" descr="Pijl-rechts silhouet">
            <a:extLst>
              <a:ext uri="{FF2B5EF4-FFF2-40B4-BE49-F238E27FC236}">
                <a16:creationId xmlns:a16="http://schemas.microsoft.com/office/drawing/2014/main" id="{501BDDA7-9E50-0B3F-3106-761A425A2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00000">
            <a:off x="3822715" y="4521884"/>
            <a:ext cx="1147292" cy="1147292"/>
          </a:xfrm>
          <a:prstGeom prst="rect">
            <a:avLst/>
          </a:prstGeom>
        </p:spPr>
      </p:pic>
      <p:pic>
        <p:nvPicPr>
          <p:cNvPr id="13" name="Graphic 12" descr="Pijl-rechts silhouet">
            <a:extLst>
              <a:ext uri="{FF2B5EF4-FFF2-40B4-BE49-F238E27FC236}">
                <a16:creationId xmlns:a16="http://schemas.microsoft.com/office/drawing/2014/main" id="{F4268318-9ECF-25C1-6BD4-BDF7855AC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7221989" y="4478020"/>
            <a:ext cx="1147292" cy="11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17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199" y="2766218"/>
            <a:ext cx="10687757" cy="1325563"/>
          </a:xfrm>
        </p:spPr>
        <p:txBody>
          <a:bodyPr>
            <a:normAutofit/>
          </a:bodyPr>
          <a:lstStyle/>
          <a:p>
            <a:r>
              <a:rPr lang="nl-BE">
                <a:latin typeface="Poppins"/>
                <a:cs typeface="Poppins"/>
              </a:rPr>
              <a:t>Wat zijn de moeilijkheden voor muziek- en podiumverenigingen?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42406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142D2F-597F-D756-E137-B8FEFE96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nl-NL">
                <a:latin typeface="Poppins"/>
                <a:cs typeface="Poppins"/>
              </a:rPr>
              <a:t>Alle begin is moeilijk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65A7DD-1562-1CD9-0E6B-48A1EA8BF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Poppins"/>
                <a:cs typeface="Poppins"/>
              </a:rPr>
              <a:t>Vaak een drempel om te starten</a:t>
            </a:r>
          </a:p>
          <a:p>
            <a:pPr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Erfgoedzorg ≠ kerntaak vereniging</a:t>
            </a:r>
          </a:p>
          <a:p>
            <a:pPr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Tips: </a:t>
            </a:r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Maak een planning</a:t>
            </a:r>
            <a:endParaRPr lang="nl-NL"/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Doe het niet alleen 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1339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E874-810E-3C42-A5CC-3E8DF3FA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"/>
                <a:cs typeface="Poppins"/>
              </a:rPr>
              <a:t>2. </a:t>
            </a:r>
            <a:r>
              <a:rPr lang="en-US" err="1">
                <a:latin typeface="Poppins"/>
                <a:cs typeface="Poppins"/>
              </a:rPr>
              <a:t>Verspreide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bewaring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5D38E-27F8-2B4D-AAFB-FABC669CF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Poppins"/>
                <a:cs typeface="Poppins"/>
              </a:rPr>
              <a:t>Zowel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fysiek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als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digitaal</a:t>
            </a:r>
            <a:r>
              <a:rPr lang="en-US">
                <a:latin typeface="Poppins"/>
                <a:cs typeface="Poppins"/>
              </a:rPr>
              <a:t> </a:t>
            </a:r>
          </a:p>
          <a:p>
            <a:pPr>
              <a:buClr>
                <a:srgbClr val="529B96"/>
              </a:buClr>
            </a:pPr>
            <a:r>
              <a:rPr lang="en-US" err="1">
                <a:latin typeface="Poppins"/>
                <a:cs typeface="Poppins"/>
              </a:rPr>
              <a:t>Gevolg</a:t>
            </a:r>
            <a:r>
              <a:rPr lang="en-US">
                <a:latin typeface="Poppins"/>
                <a:cs typeface="Poppins"/>
              </a:rPr>
              <a:t>: </a:t>
            </a:r>
          </a:p>
          <a:p>
            <a:pPr lvl="1">
              <a:buClr>
                <a:srgbClr val="529B96"/>
              </a:buClr>
            </a:pPr>
            <a:r>
              <a:rPr lang="en-US">
                <a:latin typeface="Poppins"/>
                <a:cs typeface="Arial"/>
              </a:rPr>
              <a:t>Geen </a:t>
            </a:r>
            <a:r>
              <a:rPr lang="en-US" err="1">
                <a:latin typeface="Poppins"/>
                <a:cs typeface="Arial"/>
              </a:rPr>
              <a:t>overzicht</a:t>
            </a:r>
            <a:endParaRPr lang="en-US">
              <a:latin typeface="Poppins"/>
              <a:cs typeface="Arial"/>
            </a:endParaRPr>
          </a:p>
          <a:p>
            <a:pPr lvl="1">
              <a:buClr>
                <a:srgbClr val="529B96"/>
              </a:buClr>
            </a:pPr>
            <a:r>
              <a:rPr lang="en-US" err="1">
                <a:latin typeface="Poppins"/>
                <a:cs typeface="Arial"/>
              </a:rPr>
              <a:t>Moeilijk</a:t>
            </a:r>
            <a:r>
              <a:rPr lang="en-US">
                <a:latin typeface="Poppins"/>
                <a:cs typeface="Arial"/>
              </a:rPr>
              <a:t> </a:t>
            </a:r>
            <a:r>
              <a:rPr lang="en-US" err="1">
                <a:latin typeface="Poppins"/>
                <a:cs typeface="Arial"/>
              </a:rPr>
              <a:t>zaken</a:t>
            </a:r>
            <a:r>
              <a:rPr lang="en-US">
                <a:latin typeface="Poppins"/>
                <a:cs typeface="Arial"/>
              </a:rPr>
              <a:t> </a:t>
            </a:r>
            <a:r>
              <a:rPr lang="en-US" err="1">
                <a:latin typeface="Poppins"/>
                <a:cs typeface="Arial"/>
              </a:rPr>
              <a:t>terug</a:t>
            </a:r>
            <a:r>
              <a:rPr lang="en-US">
                <a:latin typeface="Poppins"/>
                <a:cs typeface="Arial"/>
              </a:rPr>
              <a:t> </a:t>
            </a:r>
            <a:r>
              <a:rPr lang="en-US" err="1">
                <a:latin typeface="Poppins"/>
                <a:cs typeface="Arial"/>
              </a:rPr>
              <a:t>te</a:t>
            </a:r>
            <a:r>
              <a:rPr lang="en-US">
                <a:latin typeface="Poppins"/>
                <a:cs typeface="Arial"/>
              </a:rPr>
              <a:t> </a:t>
            </a:r>
            <a:r>
              <a:rPr lang="en-US" err="1">
                <a:latin typeface="Poppins"/>
                <a:cs typeface="Arial"/>
              </a:rPr>
              <a:t>vinden</a:t>
            </a:r>
            <a:r>
              <a:rPr lang="en-US">
                <a:latin typeface="Poppins"/>
                <a:cs typeface="Arial"/>
              </a:rPr>
              <a:t> </a:t>
            </a:r>
          </a:p>
          <a:p>
            <a:pPr lvl="1">
              <a:buClr>
                <a:srgbClr val="529B96"/>
              </a:buClr>
            </a:pPr>
            <a:r>
              <a:rPr lang="en-US">
                <a:latin typeface="Poppins"/>
                <a:cs typeface="Arial"/>
              </a:rPr>
              <a:t>Welke </a:t>
            </a:r>
            <a:r>
              <a:rPr lang="en-US" err="1">
                <a:latin typeface="Poppins"/>
                <a:cs typeface="Arial"/>
              </a:rPr>
              <a:t>stappen</a:t>
            </a:r>
            <a:r>
              <a:rPr lang="en-US">
                <a:latin typeface="Poppins"/>
                <a:cs typeface="Arial"/>
              </a:rPr>
              <a:t> </a:t>
            </a:r>
            <a:r>
              <a:rPr lang="en-US" err="1">
                <a:latin typeface="Poppins"/>
                <a:cs typeface="Arial"/>
              </a:rPr>
              <a:t>moeten</a:t>
            </a:r>
            <a:r>
              <a:rPr lang="en-US">
                <a:latin typeface="Poppins"/>
                <a:cs typeface="Arial"/>
              </a:rPr>
              <a:t> </a:t>
            </a:r>
            <a:r>
              <a:rPr lang="en-US" err="1">
                <a:latin typeface="Poppins"/>
                <a:cs typeface="Arial"/>
              </a:rPr>
              <a:t>gezet</a:t>
            </a:r>
            <a:r>
              <a:rPr lang="en-US">
                <a:latin typeface="Poppins"/>
                <a:cs typeface="Arial"/>
              </a:rPr>
              <a:t> </a:t>
            </a:r>
            <a:r>
              <a:rPr lang="en-US" err="1">
                <a:latin typeface="Poppins"/>
                <a:cs typeface="Arial"/>
              </a:rPr>
              <a:t>worden</a:t>
            </a:r>
            <a:r>
              <a:rPr lang="en-US">
                <a:latin typeface="Poppins"/>
                <a:cs typeface="Arial"/>
              </a:rPr>
              <a:t>?</a:t>
            </a:r>
            <a:endParaRPr lang="en-US">
              <a:latin typeface="Poppins"/>
            </a:endParaRPr>
          </a:p>
          <a:p>
            <a:pPr>
              <a:buClr>
                <a:srgbClr val="529B96"/>
              </a:buClr>
            </a:pPr>
            <a:r>
              <a:rPr lang="en-US">
                <a:latin typeface="Poppins"/>
                <a:cs typeface="Poppins"/>
              </a:rPr>
              <a:t>Tips: </a:t>
            </a:r>
          </a:p>
          <a:p>
            <a:pPr lvl="1">
              <a:buClr>
                <a:srgbClr val="529B96"/>
              </a:buClr>
            </a:pPr>
            <a:r>
              <a:rPr lang="en-US" err="1">
                <a:latin typeface="Poppins"/>
                <a:cs typeface="Poppins"/>
              </a:rPr>
              <a:t>Overzichtslijst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maken</a:t>
            </a:r>
          </a:p>
          <a:p>
            <a:pPr lvl="1">
              <a:buClr>
                <a:srgbClr val="529B96"/>
              </a:buClr>
            </a:pPr>
            <a:r>
              <a:rPr lang="en-US" err="1">
                <a:latin typeface="Poppins"/>
                <a:cs typeface="Poppins"/>
              </a:rPr>
              <a:t>Centraliseren</a:t>
            </a:r>
            <a:r>
              <a:rPr lang="en-US">
                <a:latin typeface="Poppins"/>
                <a:cs typeface="Poppins"/>
              </a:rPr>
              <a:t>: </a:t>
            </a:r>
            <a:endParaRPr lang="en-US"/>
          </a:p>
          <a:p>
            <a:pPr lvl="2">
              <a:buClr>
                <a:srgbClr val="529B96"/>
              </a:buClr>
            </a:pPr>
            <a:r>
              <a:rPr lang="en-US" err="1">
                <a:latin typeface="Poppins"/>
                <a:cs typeface="Poppins"/>
              </a:rPr>
              <a:t>Fysiek</a:t>
            </a:r>
            <a:r>
              <a:rPr lang="en-US">
                <a:latin typeface="Poppins"/>
                <a:cs typeface="Poppins"/>
              </a:rPr>
              <a:t>: in </a:t>
            </a:r>
            <a:r>
              <a:rPr lang="en-US" err="1">
                <a:latin typeface="Poppins"/>
                <a:cs typeface="Poppins"/>
              </a:rPr>
              <a:t>repetitielokaal</a:t>
            </a:r>
            <a:r>
              <a:rPr lang="en-US">
                <a:latin typeface="Poppins"/>
                <a:cs typeface="Poppins"/>
              </a:rPr>
              <a:t>?</a:t>
            </a:r>
            <a:endParaRPr lang="en-US"/>
          </a:p>
          <a:p>
            <a:pPr lvl="2">
              <a:buClr>
                <a:srgbClr val="529B96"/>
              </a:buClr>
            </a:pPr>
            <a:r>
              <a:rPr lang="en-US" err="1">
                <a:latin typeface="Poppins"/>
                <a:cs typeface="Poppins"/>
              </a:rPr>
              <a:t>Digitaal</a:t>
            </a:r>
            <a:r>
              <a:rPr lang="en-US">
                <a:latin typeface="Poppins"/>
                <a:cs typeface="Poppins"/>
              </a:rPr>
              <a:t>: in cloud</a:t>
            </a:r>
            <a:endParaRPr lang="en-US"/>
          </a:p>
          <a:p>
            <a:pPr lvl="1">
              <a:buClr>
                <a:srgbClr val="529B96"/>
              </a:buClr>
            </a:pPr>
            <a:endParaRPr lang="en-US"/>
          </a:p>
          <a:p>
            <a:pPr lvl="1">
              <a:buClr>
                <a:srgbClr val="529B96"/>
              </a:buClr>
            </a:pPr>
            <a:endParaRPr lang="en-US"/>
          </a:p>
          <a:p>
            <a:pPr marL="457200" lvl="1" indent="0">
              <a:buClr>
                <a:srgbClr val="529B96"/>
              </a:buClr>
              <a:buNone/>
            </a:pPr>
            <a:endParaRPr lang="en-US"/>
          </a:p>
          <a:p>
            <a:pPr>
              <a:buClr>
                <a:srgbClr val="529B96"/>
              </a:buClr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Graphic 3" descr="Man met effen opvulling">
            <a:extLst>
              <a:ext uri="{FF2B5EF4-FFF2-40B4-BE49-F238E27FC236}">
                <a16:creationId xmlns:a16="http://schemas.microsoft.com/office/drawing/2014/main" id="{65C15C45-54D6-83ED-2788-7FF3F7B6D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3495" y="1712842"/>
            <a:ext cx="914400" cy="914400"/>
          </a:xfrm>
          <a:prstGeom prst="rect">
            <a:avLst/>
          </a:prstGeom>
        </p:spPr>
      </p:pic>
      <p:pic>
        <p:nvPicPr>
          <p:cNvPr id="5" name="Graphic 4" descr="Schijf met effen opvulling">
            <a:extLst>
              <a:ext uri="{FF2B5EF4-FFF2-40B4-BE49-F238E27FC236}">
                <a16:creationId xmlns:a16="http://schemas.microsoft.com/office/drawing/2014/main" id="{32878077-E152-C9C0-34D6-34F9AC288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4364" y="2938668"/>
            <a:ext cx="494749" cy="483706"/>
          </a:xfrm>
          <a:prstGeom prst="rect">
            <a:avLst/>
          </a:prstGeom>
        </p:spPr>
      </p:pic>
      <p:pic>
        <p:nvPicPr>
          <p:cNvPr id="6" name="Graphic 5" descr="Archiefdoos archief silhouet">
            <a:extLst>
              <a:ext uri="{FF2B5EF4-FFF2-40B4-BE49-F238E27FC236}">
                <a16:creationId xmlns:a16="http://schemas.microsoft.com/office/drawing/2014/main" id="{D703DC63-7342-272F-4B98-AFF662089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1235" y="3468757"/>
            <a:ext cx="561010" cy="605183"/>
          </a:xfrm>
          <a:prstGeom prst="rect">
            <a:avLst/>
          </a:prstGeom>
        </p:spPr>
      </p:pic>
      <p:pic>
        <p:nvPicPr>
          <p:cNvPr id="7" name="Graphic 6" descr="Man met effen opvulling">
            <a:extLst>
              <a:ext uri="{FF2B5EF4-FFF2-40B4-BE49-F238E27FC236}">
                <a16:creationId xmlns:a16="http://schemas.microsoft.com/office/drawing/2014/main" id="{8394EE93-277E-AF01-9DBE-14D830846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77669" y="4252843"/>
            <a:ext cx="914400" cy="914400"/>
          </a:xfrm>
          <a:prstGeom prst="rect">
            <a:avLst/>
          </a:prstGeom>
        </p:spPr>
      </p:pic>
      <p:pic>
        <p:nvPicPr>
          <p:cNvPr id="8" name="Graphic 7" descr="Man met effen opvulling">
            <a:extLst>
              <a:ext uri="{FF2B5EF4-FFF2-40B4-BE49-F238E27FC236}">
                <a16:creationId xmlns:a16="http://schemas.microsoft.com/office/drawing/2014/main" id="{BF59B42D-C7EC-02BA-19F6-1F6328795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2453" y="4252842"/>
            <a:ext cx="914400" cy="914400"/>
          </a:xfrm>
          <a:prstGeom prst="rect">
            <a:avLst/>
          </a:prstGeom>
        </p:spPr>
      </p:pic>
      <p:pic>
        <p:nvPicPr>
          <p:cNvPr id="9" name="Graphic 8" descr="Man met effen opvulling">
            <a:extLst>
              <a:ext uri="{FF2B5EF4-FFF2-40B4-BE49-F238E27FC236}">
                <a16:creationId xmlns:a16="http://schemas.microsoft.com/office/drawing/2014/main" id="{707F1E5C-21C6-28F8-84E3-B57C1090D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77668" y="1712841"/>
            <a:ext cx="914400" cy="914400"/>
          </a:xfrm>
          <a:prstGeom prst="rect">
            <a:avLst/>
          </a:prstGeom>
        </p:spPr>
      </p:pic>
      <p:pic>
        <p:nvPicPr>
          <p:cNvPr id="16" name="Graphic 15" descr="Pijl-rechts silhouet">
            <a:extLst>
              <a:ext uri="{FF2B5EF4-FFF2-40B4-BE49-F238E27FC236}">
                <a16:creationId xmlns:a16="http://schemas.microsoft.com/office/drawing/2014/main" id="{61D982D3-0E51-ACCA-9702-D4DBA985EE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560000">
            <a:off x="8234018" y="2485886"/>
            <a:ext cx="914400" cy="914400"/>
          </a:xfrm>
          <a:prstGeom prst="rect">
            <a:avLst/>
          </a:prstGeom>
        </p:spPr>
      </p:pic>
      <p:pic>
        <p:nvPicPr>
          <p:cNvPr id="17" name="Graphic 16" descr="Pijl-rechts silhouet">
            <a:extLst>
              <a:ext uri="{FF2B5EF4-FFF2-40B4-BE49-F238E27FC236}">
                <a16:creationId xmlns:a16="http://schemas.microsoft.com/office/drawing/2014/main" id="{3CBFAB65-8CA3-59BC-C996-EA0BB00BAF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100000">
            <a:off x="8222974" y="3523973"/>
            <a:ext cx="914400" cy="914400"/>
          </a:xfrm>
          <a:prstGeom prst="rect">
            <a:avLst/>
          </a:prstGeom>
        </p:spPr>
      </p:pic>
      <p:pic>
        <p:nvPicPr>
          <p:cNvPr id="18" name="Graphic 17" descr="Pijl-rechts silhouet">
            <a:extLst>
              <a:ext uri="{FF2B5EF4-FFF2-40B4-BE49-F238E27FC236}">
                <a16:creationId xmlns:a16="http://schemas.microsoft.com/office/drawing/2014/main" id="{2D7D18D6-F97F-B460-8582-9EC70B57E9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00000">
            <a:off x="9526105" y="3523974"/>
            <a:ext cx="914400" cy="914400"/>
          </a:xfrm>
          <a:prstGeom prst="rect">
            <a:avLst/>
          </a:prstGeom>
        </p:spPr>
      </p:pic>
      <p:pic>
        <p:nvPicPr>
          <p:cNvPr id="19" name="Graphic 18" descr="Pijl-rechts silhouet">
            <a:extLst>
              <a:ext uri="{FF2B5EF4-FFF2-40B4-BE49-F238E27FC236}">
                <a16:creationId xmlns:a16="http://schemas.microsoft.com/office/drawing/2014/main" id="{B085D8A5-0D5B-FB9D-5D7D-8E83791419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900000">
            <a:off x="9526104" y="2530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7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B44350-232D-8A24-C019-79E0BF9E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Poppins"/>
                <a:cs typeface="Poppins"/>
              </a:rPr>
              <a:t>3. Kennis bij één persoon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54947-507C-810E-8BF8-42E606B9D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Poppins"/>
                <a:cs typeface="Poppins"/>
              </a:rPr>
              <a:t>Vaak één lid dat zich engageert voor erfgoedzorg</a:t>
            </a:r>
          </a:p>
          <a:p>
            <a:pPr marL="0" indent="0">
              <a:buClr>
                <a:srgbClr val="529B96"/>
              </a:buClr>
              <a:buNone/>
            </a:pPr>
            <a:r>
              <a:rPr lang="nl-NL">
                <a:latin typeface="Poppins"/>
                <a:cs typeface="Poppins"/>
              </a:rPr>
              <a:t>--&gt; kennis gaat verloren bij vertrek deze persoon</a:t>
            </a:r>
          </a:p>
          <a:p>
            <a:pPr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Tips: </a:t>
            </a:r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Doe erfgoedzorg niet alleen</a:t>
            </a:r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Engageer ook de jongere generatie</a:t>
            </a:r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Schrijf kennis neer</a:t>
            </a:r>
          </a:p>
          <a:p>
            <a:pPr>
              <a:buClr>
                <a:srgbClr val="529B96"/>
              </a:buClr>
            </a:pPr>
            <a:endParaRPr lang="nl-NL">
              <a:latin typeface="Poppins"/>
              <a:cs typeface="Poppins"/>
            </a:endParaRPr>
          </a:p>
          <a:p>
            <a:pPr>
              <a:buClr>
                <a:srgbClr val="529B96"/>
              </a:buClr>
            </a:pPr>
            <a:endParaRPr lang="nl-NL">
              <a:latin typeface="Poppins"/>
              <a:cs typeface="Poppins"/>
            </a:endParaRPr>
          </a:p>
        </p:txBody>
      </p:sp>
      <p:pic>
        <p:nvPicPr>
          <p:cNvPr id="4" name="Graphic 3" descr="Hersenen in hoofd met effen opvulling">
            <a:extLst>
              <a:ext uri="{FF2B5EF4-FFF2-40B4-BE49-F238E27FC236}">
                <a16:creationId xmlns:a16="http://schemas.microsoft.com/office/drawing/2014/main" id="{4F8E4BD9-E541-9BCB-2FB9-A91204A63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0421" y="2923573"/>
            <a:ext cx="2669893" cy="26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87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94DA5-8826-74B4-C651-E2D59CC0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7583" cy="1347649"/>
          </a:xfrm>
        </p:spPr>
        <p:txBody>
          <a:bodyPr/>
          <a:lstStyle/>
          <a:p>
            <a:r>
              <a:rPr lang="nl-NL">
                <a:latin typeface="Poppins"/>
                <a:cs typeface="Poppins"/>
              </a:rPr>
              <a:t>4. Wat mag ik met mijn archief doen?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0E99BD-7C58-A538-B7F7-57DC2FF36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Poppins"/>
                <a:cs typeface="Poppins"/>
              </a:rPr>
              <a:t>(Archief)materiaal delen mag niet zomaar </a:t>
            </a:r>
          </a:p>
          <a:p>
            <a:pPr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Rechten van toepassing op archief: </a:t>
            </a:r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Auteursrechten </a:t>
            </a:r>
            <a:endParaRPr lang="nl-NL"/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Naburige rechten </a:t>
            </a:r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Portretrechten </a:t>
            </a:r>
          </a:p>
          <a:p>
            <a:pPr lvl="1">
              <a:buClr>
                <a:srgbClr val="529B96"/>
              </a:buClr>
            </a:pPr>
            <a:endParaRPr lang="nl-NL">
              <a:latin typeface="Poppins"/>
              <a:cs typeface="Poppins"/>
            </a:endParaRPr>
          </a:p>
          <a:p>
            <a:pPr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Tips:</a:t>
            </a:r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Leg een aantal zaken contractueel vast (bv. Met fotografen)</a:t>
            </a:r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Mogelijkheid om toestemming te geven bij ledeninschrijvingen</a:t>
            </a:r>
          </a:p>
        </p:txBody>
      </p:sp>
    </p:spTree>
    <p:extLst>
      <p:ext uri="{BB962C8B-B14F-4D97-AF65-F5344CB8AC3E}">
        <p14:creationId xmlns:p14="http://schemas.microsoft.com/office/powerpoint/2010/main" val="1282109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1FF24-BE96-9B69-7060-902F5845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Poppins"/>
                <a:cs typeface="Poppins"/>
              </a:rPr>
              <a:t>5. Specifieke types erfgoed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CF76E6-DC59-9C34-8FEC-D5E82E8CC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Poppins"/>
                <a:cs typeface="Poppins"/>
              </a:rPr>
              <a:t>Vragen specifieke bewaaromstandigheden </a:t>
            </a:r>
          </a:p>
          <a:p>
            <a:pPr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Veel voorkomende types: </a:t>
            </a:r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Muziekinstrumenten </a:t>
            </a:r>
            <a:endParaRPr lang="nl-NL"/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Kostuums </a:t>
            </a:r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Vaandels</a:t>
            </a:r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Bladmuziek en scenario's </a:t>
            </a:r>
          </a:p>
          <a:p>
            <a:pPr>
              <a:buClr>
                <a:srgbClr val="529B96"/>
              </a:buClr>
            </a:pPr>
            <a:endParaRPr lang="nl-NL"/>
          </a:p>
          <a:p>
            <a:pPr>
              <a:buClr>
                <a:srgbClr val="529B96"/>
              </a:buClr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4045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9AB3AA-A28B-1E09-A427-C3314D65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94" y="557190"/>
            <a:ext cx="5380678" cy="1671564"/>
          </a:xfrm>
        </p:spPr>
        <p:txBody>
          <a:bodyPr>
            <a:normAutofit/>
          </a:bodyPr>
          <a:lstStyle/>
          <a:p>
            <a:r>
              <a:rPr lang="nl-NL" sz="3400"/>
              <a:t>Muziekinstrumenten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17D490-FFB4-2C6F-50CB-39AF527BA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95" y="1874080"/>
            <a:ext cx="5379028" cy="45752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1900">
                <a:latin typeface="Poppins"/>
                <a:cs typeface="Poppins"/>
              </a:rPr>
              <a:t>Bestaan uit verschillende materialen</a:t>
            </a:r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Metaal, hout, plastic, textiel, leder, ivoor …</a:t>
            </a:r>
            <a:endParaRPr lang="en-US" sz="1900">
              <a:latin typeface="Poppins"/>
              <a:cs typeface="Poppins"/>
            </a:endParaRPr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--&gt; verschillende gevoeligheden</a:t>
            </a:r>
            <a:endParaRPr lang="nl-NL" sz="1900"/>
          </a:p>
          <a:p>
            <a:pPr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Bewaartips: </a:t>
            </a:r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Bewaar instrument in ruimte met stabiele temperatuur en luchtvochtigheid </a:t>
            </a:r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Bewaar in oorspronkelijke kist </a:t>
            </a:r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Houdt instrument stofvrij</a:t>
            </a:r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Raak instrument alleen aan wanneer nodig en met propere handen</a:t>
            </a:r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Controleer regelmatig op afwijkingen --&gt; vraag raad aan expert bij beschadiging </a:t>
            </a:r>
          </a:p>
          <a:p>
            <a:pPr>
              <a:buClr>
                <a:srgbClr val="529B96"/>
              </a:buClr>
            </a:pPr>
            <a:endParaRPr lang="nl-NL" sz="1600">
              <a:latin typeface="Poppins"/>
              <a:cs typeface="Poppins"/>
            </a:endParaRPr>
          </a:p>
          <a:p>
            <a:pPr lvl="1">
              <a:buClr>
                <a:srgbClr val="529B96"/>
              </a:buClr>
            </a:pPr>
            <a:endParaRPr lang="nl-NL" sz="1600">
              <a:latin typeface="Poppins"/>
              <a:cs typeface="Poppins"/>
            </a:endParaRPr>
          </a:p>
          <a:p>
            <a:pPr lvl="1">
              <a:buClr>
                <a:srgbClr val="529B96"/>
              </a:buClr>
            </a:pPr>
            <a:endParaRPr lang="nl-NL" sz="1600">
              <a:latin typeface="Poppins"/>
              <a:cs typeface="Poppins"/>
            </a:endParaRPr>
          </a:p>
        </p:txBody>
      </p:sp>
      <p:pic>
        <p:nvPicPr>
          <p:cNvPr id="4" name="Afbeelding 3" descr="Afbeelding met muziek, koper, muziekinstrument, koperblaasinstrument&#10;&#10;Automatisch gegenereerde beschrijving">
            <a:extLst>
              <a:ext uri="{FF2B5EF4-FFF2-40B4-BE49-F238E27FC236}">
                <a16:creationId xmlns:a16="http://schemas.microsoft.com/office/drawing/2014/main" id="{74B1AEA8-FD4C-4568-3A7C-EB89C3628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5" r="-2" b="21004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51970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jurk, overdekt&#10;&#10;Automatisch gegenereerde beschrijving">
            <a:extLst>
              <a:ext uri="{FF2B5EF4-FFF2-40B4-BE49-F238E27FC236}">
                <a16:creationId xmlns:a16="http://schemas.microsoft.com/office/drawing/2014/main" id="{8DC94089-4EB4-8AE0-E417-3B6A1FFE7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3" r="25277"/>
          <a:stretch/>
        </p:blipFill>
        <p:spPr>
          <a:xfrm>
            <a:off x="445575" y="509897"/>
            <a:ext cx="5210652" cy="584751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61FB26A-3F5E-E11D-477B-D9D21C61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836" y="508963"/>
            <a:ext cx="5380678" cy="1671564"/>
          </a:xfrm>
        </p:spPr>
        <p:txBody>
          <a:bodyPr>
            <a:normAutofit/>
          </a:bodyPr>
          <a:lstStyle/>
          <a:p>
            <a:r>
              <a:rPr lang="nl-NL" sz="3400">
                <a:latin typeface="Poppins"/>
                <a:cs typeface="Poppins"/>
              </a:rPr>
              <a:t>Kostuums</a:t>
            </a:r>
            <a:endParaRPr lang="nl-NL" sz="340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20364F5-28EB-3976-77D1-BB7B4CE42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065" y="2041984"/>
            <a:ext cx="5379028" cy="43494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900">
                <a:latin typeface="Poppins"/>
                <a:cs typeface="Poppins"/>
              </a:rPr>
              <a:t>Bestaan voornamelijk uit textiel</a:t>
            </a:r>
          </a:p>
          <a:p>
            <a:pPr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Bewaartips: </a:t>
            </a:r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Bewaar textiel nooit vuil</a:t>
            </a:r>
            <a:endParaRPr lang="nl-NL" sz="1900"/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Bewaar plat of op een goed ondersteunende kapstok </a:t>
            </a:r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Bescherm tegen licht </a:t>
            </a:r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Niet luchtdicht bewaren </a:t>
            </a:r>
            <a:endParaRPr lang="nl-NL" sz="1900"/>
          </a:p>
          <a:p>
            <a:pPr lvl="1">
              <a:buClr>
                <a:srgbClr val="529B96"/>
              </a:buClr>
            </a:pPr>
            <a:r>
              <a:rPr lang="nl-NL" sz="1900">
                <a:latin typeface="Poppins"/>
                <a:cs typeface="Poppins"/>
              </a:rPr>
              <a:t>Houd kasten stofvrij en zorg regelmatig voor beweging 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200B0D6-ECA3-B24C-69A2-CE8AEF9FBC41}"/>
              </a:ext>
            </a:extLst>
          </p:cNvPr>
          <p:cNvSpPr txBox="1"/>
          <p:nvPr/>
        </p:nvSpPr>
        <p:spPr>
          <a:xfrm>
            <a:off x="405113" y="6356430"/>
            <a:ext cx="5285772" cy="269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50" dirty="0">
                <a:solidFill>
                  <a:schemeClr val="accent6"/>
                </a:solidFill>
                <a:cs typeface="Calibri"/>
              </a:rPr>
              <a:t>Liers Toneel en Operette De </a:t>
            </a:r>
            <a:r>
              <a:rPr lang="nl-NL" sz="1150" dirty="0" err="1">
                <a:solidFill>
                  <a:schemeClr val="accent6"/>
                </a:solidFill>
                <a:cs typeface="Calibri"/>
              </a:rPr>
              <a:t>Nete</a:t>
            </a:r>
            <a:r>
              <a:rPr lang="nl-NL" sz="1150" dirty="0">
                <a:solidFill>
                  <a:schemeClr val="accent6"/>
                </a:solidFill>
                <a:cs typeface="Calibri"/>
              </a:rPr>
              <a:t>, Lier. Bron: Archief Lier, www.kempenserfgoed.be</a:t>
            </a:r>
            <a:endParaRPr lang="nl-NL" sz="115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81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C4C6CDD-82A8-73BA-1299-69975A872A5F}"/>
              </a:ext>
            </a:extLst>
          </p:cNvPr>
          <p:cNvSpPr txBox="1">
            <a:spLocks/>
          </p:cNvSpPr>
          <p:nvPr/>
        </p:nvSpPr>
        <p:spPr>
          <a:xfrm>
            <a:off x="538494" y="557190"/>
            <a:ext cx="5380678" cy="1671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nl-NL" sz="3400">
                <a:latin typeface="Poppins"/>
                <a:cs typeface="Poppins"/>
              </a:rPr>
              <a:t>Vlaggen en vaandels</a:t>
            </a:r>
            <a:endParaRPr lang="nl-NL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39482188-9F3E-E3B8-4D33-ABCA99DC5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95" y="2099857"/>
            <a:ext cx="5379028" cy="43494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1800">
                <a:latin typeface="Poppins"/>
                <a:cs typeface="Poppins"/>
              </a:rPr>
              <a:t>Bestaan uit meer dan textiel, ook vlaggenstok en vlaggenschoen</a:t>
            </a:r>
            <a:endParaRPr lang="nl-NL" sz="1800"/>
          </a:p>
          <a:p>
            <a:pPr>
              <a:buClr>
                <a:srgbClr val="529B96"/>
              </a:buClr>
            </a:pPr>
            <a:r>
              <a:rPr lang="nl-NL" sz="1800">
                <a:latin typeface="Poppins"/>
                <a:cs typeface="Poppins"/>
              </a:rPr>
              <a:t>Bewaartips: </a:t>
            </a:r>
          </a:p>
          <a:p>
            <a:pPr lvl="1">
              <a:buClr>
                <a:srgbClr val="529B96"/>
              </a:buClr>
            </a:pPr>
            <a:r>
              <a:rPr lang="nl-NL" sz="1800">
                <a:latin typeface="Poppins"/>
                <a:cs typeface="Poppins"/>
              </a:rPr>
              <a:t>Bewaar het materiaal niet vuil of vochtig</a:t>
            </a:r>
            <a:endParaRPr lang="en-US" sz="1800">
              <a:latin typeface="Poppins"/>
              <a:cs typeface="Poppins"/>
            </a:endParaRPr>
          </a:p>
          <a:p>
            <a:pPr lvl="1">
              <a:buClr>
                <a:srgbClr val="529B96"/>
              </a:buClr>
            </a:pPr>
            <a:r>
              <a:rPr lang="nl-NL" sz="1800">
                <a:latin typeface="Poppins"/>
                <a:cs typeface="Poppins"/>
              </a:rPr>
              <a:t>Bewaar de vlag vlak, vermijd vouwen!</a:t>
            </a:r>
          </a:p>
          <a:p>
            <a:pPr lvl="1">
              <a:buClr>
                <a:srgbClr val="529B96"/>
              </a:buClr>
            </a:pPr>
            <a:r>
              <a:rPr lang="nl-NL" sz="1800">
                <a:latin typeface="Poppins"/>
                <a:cs typeface="Poppins"/>
              </a:rPr>
              <a:t>Verpak de vlag in een zuurvrije doos of witte katoenen lakens</a:t>
            </a:r>
            <a:endParaRPr lang="en-US" sz="1800">
              <a:latin typeface="Poppins"/>
              <a:cs typeface="Poppins"/>
            </a:endParaRPr>
          </a:p>
          <a:p>
            <a:pPr lvl="1">
              <a:buClr>
                <a:srgbClr val="529B96"/>
              </a:buClr>
            </a:pPr>
            <a:r>
              <a:rPr lang="nl-NL" sz="1800">
                <a:latin typeface="Poppins"/>
                <a:cs typeface="Poppins"/>
              </a:rPr>
              <a:t>Bewaar liefst in kamer met stabiele temperatuur en luchtvochtigheid</a:t>
            </a:r>
            <a:endParaRPr lang="en-US" sz="1800">
              <a:latin typeface="Poppins"/>
              <a:cs typeface="Poppins"/>
            </a:endParaRPr>
          </a:p>
          <a:p>
            <a:pPr lvl="1">
              <a:buClr>
                <a:srgbClr val="529B96"/>
              </a:buClr>
            </a:pPr>
            <a:r>
              <a:rPr lang="nl-NL" sz="1800">
                <a:latin typeface="Poppins"/>
                <a:cs typeface="Poppins"/>
              </a:rPr>
              <a:t>Houd kasten stofvrij en zorg regelmatig voor beweging</a:t>
            </a:r>
            <a:endParaRPr lang="en-US" sz="1800">
              <a:latin typeface="Poppins"/>
              <a:cs typeface="Poppins"/>
            </a:endParaRPr>
          </a:p>
          <a:p>
            <a:pPr>
              <a:buClr>
                <a:srgbClr val="529B96"/>
              </a:buClr>
            </a:pPr>
            <a:r>
              <a:rPr lang="nl-NL" sz="1800">
                <a:latin typeface="Poppins"/>
                <a:cs typeface="Poppins"/>
              </a:rPr>
              <a:t>Project </a:t>
            </a:r>
            <a:r>
              <a:rPr lang="nl-NL" sz="1800" err="1">
                <a:latin typeface="Poppins"/>
                <a:cs typeface="Poppins"/>
              </a:rPr>
              <a:t>Erfgoedcel</a:t>
            </a:r>
            <a:r>
              <a:rPr lang="nl-NL" sz="1800">
                <a:latin typeface="Poppins"/>
                <a:cs typeface="Poppins"/>
              </a:rPr>
              <a:t> Kempens Karakter: Met Vlag en Wimpel --&gt; expertise in huis</a:t>
            </a:r>
          </a:p>
          <a:p>
            <a:pPr>
              <a:buClr>
                <a:srgbClr val="529B96"/>
              </a:buClr>
            </a:pPr>
            <a:endParaRPr lang="nl-NL" sz="1800">
              <a:latin typeface="Poppins"/>
              <a:cs typeface="Poppins"/>
            </a:endParaRPr>
          </a:p>
          <a:p>
            <a:pPr marL="457200" lvl="1" indent="0">
              <a:buClr>
                <a:srgbClr val="529B96"/>
              </a:buClr>
              <a:buNone/>
            </a:pPr>
            <a:endParaRPr lang="nl-NL" sz="1800">
              <a:latin typeface="Poppins"/>
              <a:cs typeface="Poppins"/>
            </a:endParaRPr>
          </a:p>
          <a:p>
            <a:pPr lvl="1">
              <a:buClr>
                <a:srgbClr val="529B96"/>
              </a:buClr>
            </a:pPr>
            <a:endParaRPr lang="nl-NL" sz="1600">
              <a:latin typeface="Poppins"/>
              <a:cs typeface="Poppins"/>
            </a:endParaRPr>
          </a:p>
          <a:p>
            <a:pPr>
              <a:buClr>
                <a:srgbClr val="529B96"/>
              </a:buClr>
            </a:pPr>
            <a:endParaRPr lang="nl-NL" sz="1600">
              <a:latin typeface="Poppins"/>
              <a:cs typeface="Poppins"/>
            </a:endParaRPr>
          </a:p>
          <a:p>
            <a:pPr lvl="1">
              <a:buClr>
                <a:srgbClr val="529B96"/>
              </a:buClr>
            </a:pPr>
            <a:endParaRPr lang="nl-NL" sz="1600">
              <a:latin typeface="Poppins"/>
              <a:cs typeface="Poppins"/>
            </a:endParaRPr>
          </a:p>
          <a:p>
            <a:pPr lvl="1">
              <a:buClr>
                <a:srgbClr val="529B96"/>
              </a:buClr>
            </a:pPr>
            <a:endParaRPr lang="nl-NL" sz="1600">
              <a:latin typeface="Poppins"/>
              <a:cs typeface="Poppins"/>
            </a:endParaRPr>
          </a:p>
        </p:txBody>
      </p:sp>
      <p:pic>
        <p:nvPicPr>
          <p:cNvPr id="15" name="Tijdelijke aanduiding voor inhoud 3" descr="Afbeelding met kleding, buitenshuis, gebouw, schoeisel&#10;&#10;Automatisch gegenereerde beschrijving">
            <a:extLst>
              <a:ext uri="{FF2B5EF4-FFF2-40B4-BE49-F238E27FC236}">
                <a16:creationId xmlns:a16="http://schemas.microsoft.com/office/drawing/2014/main" id="{FCC37306-A191-9F7F-5D6B-E76D27A87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431" y="369913"/>
            <a:ext cx="2046431" cy="2966502"/>
          </a:xfrm>
          <a:prstGeom prst="rect">
            <a:avLst/>
          </a:prstGeom>
        </p:spPr>
      </p:pic>
      <p:pic>
        <p:nvPicPr>
          <p:cNvPr id="17" name="Afbeelding 16" descr="Afbeelding met kunst, bloem, overdekt&#10;&#10;Automatisch gegenereerde beschrijving">
            <a:extLst>
              <a:ext uri="{FF2B5EF4-FFF2-40B4-BE49-F238E27FC236}">
                <a16:creationId xmlns:a16="http://schemas.microsoft.com/office/drawing/2014/main" id="{82A71DF7-EA70-D997-74DD-0FE9E00C1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178" y="3434565"/>
            <a:ext cx="3513605" cy="278453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C215DBE8-37CF-74EB-E54C-74E3FD406598}"/>
              </a:ext>
            </a:extLst>
          </p:cNvPr>
          <p:cNvSpPr txBox="1"/>
          <p:nvPr/>
        </p:nvSpPr>
        <p:spPr>
          <a:xfrm>
            <a:off x="8076822" y="6216118"/>
            <a:ext cx="3649208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00">
                <a:solidFill>
                  <a:schemeClr val="accent6"/>
                </a:solidFill>
              </a:rPr>
              <a:t>Vlag Toneelmaatschappij Kunst en Vermaak, Grobbendonk</a:t>
            </a:r>
            <a:r>
              <a:rPr lang="nl-NL" sz="1100">
                <a:solidFill>
                  <a:schemeClr val="accent6"/>
                </a:solidFill>
                <a:ea typeface="+mn-lt"/>
                <a:cs typeface="+mn-lt"/>
              </a:rPr>
              <a:t>. </a:t>
            </a:r>
          </a:p>
          <a:p>
            <a:r>
              <a:rPr lang="nl-NL" sz="1100">
                <a:solidFill>
                  <a:schemeClr val="accent6"/>
                </a:solidFill>
                <a:ea typeface="+mn-lt"/>
                <a:cs typeface="+mn-lt"/>
              </a:rPr>
              <a:t>Bron: Digitale Collectie Gemeente Grobbendonk, www.kempenserfgoed.be</a:t>
            </a:r>
            <a:endParaRPr lang="nl-NL" sz="1100">
              <a:solidFill>
                <a:schemeClr val="accent6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86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E874-810E-3C42-A5CC-3E8DF3FA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020" y="500163"/>
            <a:ext cx="6308670" cy="1325563"/>
          </a:xfrm>
        </p:spPr>
        <p:txBody>
          <a:bodyPr/>
          <a:lstStyle/>
          <a:p>
            <a:r>
              <a:rPr lang="en-US">
                <a:latin typeface="Poppins"/>
                <a:cs typeface="Poppins"/>
              </a:rPr>
              <a:t>CEMPER </a:t>
            </a:r>
            <a:r>
              <a:rPr lang="en-US" err="1">
                <a:latin typeface="Poppins"/>
                <a:cs typeface="Poppins"/>
              </a:rPr>
              <a:t>vzw</a:t>
            </a:r>
            <a:endParaRPr lang="nl-NL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5D38E-27F8-2B4D-AAFB-FABC669CF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021" y="1825625"/>
            <a:ext cx="7253935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Centrum </a:t>
            </a:r>
            <a:r>
              <a:rPr lang="en-US" b="1" err="1">
                <a:latin typeface="Segoe UI"/>
                <a:cs typeface="Segoe UI"/>
              </a:rPr>
              <a:t>voor</a:t>
            </a:r>
            <a:r>
              <a:rPr lang="en-US" b="1">
                <a:latin typeface="Segoe UI"/>
                <a:cs typeface="Segoe UI"/>
              </a:rPr>
              <a:t> </a:t>
            </a:r>
            <a:r>
              <a:rPr lang="en-US" b="1" err="1">
                <a:latin typeface="Segoe UI"/>
                <a:cs typeface="Segoe UI"/>
              </a:rPr>
              <a:t>Muziek</a:t>
            </a:r>
            <a:r>
              <a:rPr lang="en-US" b="1">
                <a:latin typeface="Segoe UI"/>
                <a:cs typeface="Segoe UI"/>
              </a:rPr>
              <a:t>- </a:t>
            </a:r>
            <a:r>
              <a:rPr lang="en-US" b="1" err="1">
                <a:latin typeface="Segoe UI"/>
                <a:cs typeface="Segoe UI"/>
              </a:rPr>
              <a:t>en</a:t>
            </a:r>
            <a:r>
              <a:rPr lang="en-US" b="1">
                <a:latin typeface="Segoe UI"/>
                <a:cs typeface="Segoe UI"/>
              </a:rPr>
              <a:t> </a:t>
            </a:r>
            <a:r>
              <a:rPr lang="en-US" b="1" err="1">
                <a:latin typeface="Segoe UI"/>
                <a:cs typeface="Segoe UI"/>
              </a:rPr>
              <a:t>Podiumerfgoed</a:t>
            </a:r>
            <a:r>
              <a:rPr lang="en-US">
                <a:latin typeface="Segoe UI"/>
                <a:cs typeface="Segoe UI"/>
              </a:rPr>
              <a:t> </a:t>
            </a:r>
          </a:p>
          <a:p>
            <a:pPr>
              <a:buClr>
                <a:srgbClr val="529B96"/>
              </a:buClr>
            </a:pPr>
            <a:endParaRPr lang="en-US">
              <a:latin typeface="Segoe UI"/>
              <a:cs typeface="Segoe UI"/>
            </a:endParaRPr>
          </a:p>
          <a:p>
            <a:pPr marL="0" indent="0">
              <a:buClr>
                <a:srgbClr val="529B96"/>
              </a:buClr>
              <a:buNone/>
            </a:pPr>
            <a:r>
              <a:rPr lang="nl-NL">
                <a:latin typeface="Segoe UI"/>
                <a:cs typeface="Segoe UI"/>
              </a:rPr>
              <a:t>CEMPER adviseert, ondersteunt en begeleidt iedereen die met muziek- of podiumerfgoed in aanraking komt: van amateur tot professional, van hobbyist tot academicus, van erfgenaam tot verzamelaar.</a:t>
            </a:r>
            <a:endParaRPr lang="en-US">
              <a:latin typeface="Segoe UI"/>
              <a:cs typeface="Segoe UI"/>
            </a:endParaRPr>
          </a:p>
          <a:p>
            <a:pPr>
              <a:buClr>
                <a:srgbClr val="529B96"/>
              </a:buClr>
            </a:pPr>
            <a:endParaRPr lang="nl-NL">
              <a:latin typeface="Segoe UI"/>
              <a:cs typeface="Segoe UI"/>
            </a:endParaRPr>
          </a:p>
          <a:p>
            <a:pPr marL="0" indent="0">
              <a:buClr>
                <a:srgbClr val="529B96"/>
              </a:buClr>
              <a:buNone/>
            </a:pPr>
            <a:r>
              <a:rPr lang="nl-NL" b="1">
                <a:latin typeface="Segoe UI"/>
                <a:cs typeface="Segoe UI"/>
                <a:hlinkClick r:id="rId3"/>
              </a:rPr>
              <a:t>contact@cemper.be</a:t>
            </a:r>
            <a:endParaRPr lang="en-US"/>
          </a:p>
        </p:txBody>
      </p:sp>
      <p:pic>
        <p:nvPicPr>
          <p:cNvPr id="4" name="Afbeelding 3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957F65F4-8E45-39DC-394F-1143760AA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8" y="2012242"/>
            <a:ext cx="3669173" cy="283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106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61FB26A-3F5E-E11D-477B-D9D21C61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239" y="508963"/>
            <a:ext cx="5824230" cy="1671564"/>
          </a:xfrm>
        </p:spPr>
        <p:txBody>
          <a:bodyPr>
            <a:normAutofit/>
          </a:bodyPr>
          <a:lstStyle/>
          <a:p>
            <a:r>
              <a:rPr lang="nl-NL" sz="3300">
                <a:latin typeface="Poppins"/>
                <a:cs typeface="Poppins"/>
              </a:rPr>
              <a:t>Bladmuziek en scenario's</a:t>
            </a:r>
            <a:endParaRPr lang="nl-NL" sz="330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20364F5-28EB-3976-77D1-BB7B4CE42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453" y="2041984"/>
            <a:ext cx="5379028" cy="43494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>
                <a:latin typeface="Poppins"/>
                <a:cs typeface="Poppins"/>
              </a:rPr>
              <a:t>Zijn in principe geen archief, maar collectie</a:t>
            </a:r>
          </a:p>
          <a:p>
            <a:pPr>
              <a:buClr>
                <a:srgbClr val="529B96"/>
              </a:buClr>
            </a:pPr>
            <a:r>
              <a:rPr lang="nl-NL" sz="2400">
                <a:latin typeface="Poppins"/>
                <a:cs typeface="Poppins"/>
              </a:rPr>
              <a:t>Andere ordening: </a:t>
            </a:r>
          </a:p>
          <a:p>
            <a:pPr lvl="1">
              <a:buClr>
                <a:srgbClr val="529B96"/>
              </a:buClr>
            </a:pPr>
            <a:r>
              <a:rPr lang="nl-NL" sz="1800">
                <a:latin typeface="Poppins"/>
                <a:cs typeface="Poppins"/>
              </a:rPr>
              <a:t>Bibliotheeklogica</a:t>
            </a:r>
          </a:p>
          <a:p>
            <a:pPr lvl="1">
              <a:buClr>
                <a:srgbClr val="529B96"/>
              </a:buClr>
            </a:pPr>
            <a:r>
              <a:rPr lang="nl-NL" sz="1800">
                <a:latin typeface="Poppins"/>
                <a:cs typeface="Poppins"/>
              </a:rPr>
              <a:t>Alfabetisch op achternaam van componist/scenarioschrijver</a:t>
            </a:r>
            <a:endParaRPr lang="nl-NL" sz="3200"/>
          </a:p>
          <a:p>
            <a:pPr lvl="1">
              <a:buClr>
                <a:srgbClr val="529B96"/>
              </a:buClr>
            </a:pPr>
            <a:endParaRPr lang="nl-NL" sz="1400">
              <a:latin typeface="Poppins"/>
              <a:cs typeface="Poppins"/>
            </a:endParaRPr>
          </a:p>
        </p:txBody>
      </p:sp>
      <p:pic>
        <p:nvPicPr>
          <p:cNvPr id="3" name="Tijdelijke aanduiding voor inhoud 3" descr="Afbeelding met tekst, boek, papier, document&#10;&#10;Automatisch gegenereerde beschrijving">
            <a:extLst>
              <a:ext uri="{FF2B5EF4-FFF2-40B4-BE49-F238E27FC236}">
                <a16:creationId xmlns:a16="http://schemas.microsoft.com/office/drawing/2014/main" id="{617B88A4-566A-7A76-2A1F-19F86ED45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6" r="34735"/>
          <a:stretch/>
        </p:blipFill>
        <p:spPr>
          <a:xfrm>
            <a:off x="-4909" y="1742"/>
            <a:ext cx="5863651" cy="686179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0DE7F07-7019-62EB-768E-36059C231A3E}"/>
              </a:ext>
            </a:extLst>
          </p:cNvPr>
          <p:cNvSpPr txBox="1"/>
          <p:nvPr/>
        </p:nvSpPr>
        <p:spPr>
          <a:xfrm>
            <a:off x="-4320" y="6583893"/>
            <a:ext cx="5285772" cy="269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50">
                <a:solidFill>
                  <a:schemeClr val="bg1"/>
                </a:solidFill>
                <a:cs typeface="Calibri"/>
              </a:rPr>
              <a:t>Bron: Universiteitsarchief Leuven - AMVS </a:t>
            </a:r>
            <a:r>
              <a:rPr lang="nl-NL" sz="1150" err="1">
                <a:solidFill>
                  <a:schemeClr val="bg1"/>
                </a:solidFill>
                <a:cs typeface="Calibri"/>
              </a:rPr>
              <a:t>Germania</a:t>
            </a:r>
            <a:endParaRPr lang="nl-NL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22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255260" y="1188637"/>
            <a:ext cx="5852711" cy="1597228"/>
          </a:xfrm>
        </p:spPr>
        <p:txBody>
          <a:bodyPr>
            <a:normAutofit/>
          </a:bodyPr>
          <a:lstStyle/>
          <a:p>
            <a:r>
              <a:rPr lang="nl-BE" sz="6000">
                <a:latin typeface="Poppins"/>
                <a:cs typeface="Poppins"/>
              </a:rPr>
              <a:t>Vragen?</a:t>
            </a:r>
            <a:endParaRPr lang="nl-NL" sz="6000"/>
          </a:p>
        </p:txBody>
      </p:sp>
      <p:pic>
        <p:nvPicPr>
          <p:cNvPr id="9" name="Graphic 8" descr="E-mail">
            <a:extLst>
              <a:ext uri="{FF2B5EF4-FFF2-40B4-BE49-F238E27FC236}">
                <a16:creationId xmlns:a16="http://schemas.microsoft.com/office/drawing/2014/main" id="{742ED7B1-B7B8-E7DD-0CD7-18299E39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357" y="1700588"/>
            <a:ext cx="3533985" cy="35339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E143F-F39D-44C8-3509-603B085B0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4428236" cy="27281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latin typeface="Segoe UI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justine.van.gysel@cemper.be</a:t>
            </a:r>
            <a:endParaRPr lang="nl-NL" sz="200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elias.feys@cemper.be</a:t>
            </a:r>
          </a:p>
          <a:p>
            <a:pPr marL="0" indent="0">
              <a:buClr>
                <a:srgbClr val="529B96"/>
              </a:buClr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2375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199" y="2766218"/>
            <a:ext cx="10687757" cy="1325563"/>
          </a:xfrm>
        </p:spPr>
        <p:txBody>
          <a:bodyPr/>
          <a:lstStyle/>
          <a:p>
            <a:r>
              <a:rPr lang="nl-BE">
                <a:latin typeface="Poppins"/>
                <a:cs typeface="Poppins"/>
              </a:rPr>
              <a:t>Wat is erfgoed van muziek- en podiumverenigingen? 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57535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E874-810E-3C42-A5CC-3E8DF3FA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83" y="167130"/>
            <a:ext cx="3827712" cy="1616203"/>
          </a:xfrm>
        </p:spPr>
        <p:txBody>
          <a:bodyPr anchor="b">
            <a:normAutofit/>
          </a:bodyPr>
          <a:lstStyle/>
          <a:p>
            <a:r>
              <a:rPr lang="en-US" sz="3200">
                <a:latin typeface="Poppins"/>
                <a:cs typeface="Poppins"/>
              </a:rPr>
              <a:t>Een rijk verleden </a:t>
            </a:r>
            <a:endParaRPr lang="nl-NL" sz="3200"/>
          </a:p>
        </p:txBody>
      </p:sp>
      <p:pic>
        <p:nvPicPr>
          <p:cNvPr id="4" name="Afbeelding 3" descr="Afbeelding met kleding, gebouw, person, buitenshuis&#10;&#10;Automatisch gegenereerde beschrijving">
            <a:extLst>
              <a:ext uri="{FF2B5EF4-FFF2-40B4-BE49-F238E27FC236}">
                <a16:creationId xmlns:a16="http://schemas.microsoft.com/office/drawing/2014/main" id="{CC2C3893-0FC2-7BC5-10D5-64F7DEE78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9" r="1" b="1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grpSp>
        <p:nvGrpSpPr>
          <p:cNvPr id="13" name="Group 8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5D38E-27F8-2B4D-AAFB-FABC669CF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4" y="2157998"/>
            <a:ext cx="3825067" cy="38122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err="1">
                <a:latin typeface="Poppins"/>
                <a:cs typeface="Poppins"/>
              </a:rPr>
              <a:t>Vereniginsleven</a:t>
            </a:r>
            <a:r>
              <a:rPr lang="en-US" sz="1700">
                <a:latin typeface="Poppins"/>
                <a:cs typeface="Poppins"/>
              </a:rPr>
              <a:t> </a:t>
            </a:r>
            <a:r>
              <a:rPr lang="en-US" sz="1700" err="1">
                <a:latin typeface="Poppins"/>
                <a:cs typeface="Poppins"/>
              </a:rPr>
              <a:t>ontstaat</a:t>
            </a:r>
            <a:r>
              <a:rPr lang="en-US" sz="1700">
                <a:latin typeface="Poppins"/>
                <a:cs typeface="Poppins"/>
              </a:rPr>
              <a:t> 19de </a:t>
            </a:r>
            <a:r>
              <a:rPr lang="en-US" sz="1700" err="1">
                <a:latin typeface="Poppins"/>
                <a:cs typeface="Poppins"/>
              </a:rPr>
              <a:t>eeuw</a:t>
            </a:r>
          </a:p>
          <a:p>
            <a:pPr>
              <a:buClr>
                <a:srgbClr val="529B96"/>
              </a:buClr>
            </a:pPr>
            <a:r>
              <a:rPr lang="en-US" sz="1700">
                <a:latin typeface="Poppins"/>
                <a:cs typeface="Poppins"/>
              </a:rPr>
              <a:t>Veel </a:t>
            </a:r>
            <a:r>
              <a:rPr lang="en-US" sz="1700" err="1">
                <a:latin typeface="Poppins"/>
                <a:cs typeface="Poppins"/>
              </a:rPr>
              <a:t>verenigingen</a:t>
            </a:r>
            <a:r>
              <a:rPr lang="en-US" sz="1700">
                <a:latin typeface="Poppins"/>
                <a:cs typeface="Poppins"/>
              </a:rPr>
              <a:t> </a:t>
            </a:r>
            <a:r>
              <a:rPr lang="en-US" sz="1700" err="1">
                <a:latin typeface="Poppins"/>
                <a:cs typeface="Poppins"/>
              </a:rPr>
              <a:t>vandaag</a:t>
            </a:r>
            <a:r>
              <a:rPr lang="en-US" sz="1700">
                <a:latin typeface="Poppins"/>
                <a:cs typeface="Poppins"/>
              </a:rPr>
              <a:t> </a:t>
            </a:r>
            <a:r>
              <a:rPr lang="en-US" sz="1700" err="1">
                <a:latin typeface="Poppins"/>
                <a:cs typeface="Poppins"/>
              </a:rPr>
              <a:t>bestaan</a:t>
            </a:r>
            <a:r>
              <a:rPr lang="en-US" sz="1700">
                <a:latin typeface="Poppins"/>
                <a:cs typeface="Poppins"/>
              </a:rPr>
              <a:t> </a:t>
            </a:r>
            <a:r>
              <a:rPr lang="en-US" sz="1700" err="1">
                <a:latin typeface="Poppins"/>
                <a:cs typeface="Poppins"/>
              </a:rPr>
              <a:t>tientallen</a:t>
            </a:r>
            <a:r>
              <a:rPr lang="en-US" sz="1700">
                <a:latin typeface="Poppins"/>
                <a:cs typeface="Poppins"/>
              </a:rPr>
              <a:t> </a:t>
            </a:r>
            <a:r>
              <a:rPr lang="en-US" sz="1700" err="1">
                <a:latin typeface="Poppins"/>
                <a:cs typeface="Poppins"/>
              </a:rPr>
              <a:t>jaren</a:t>
            </a:r>
            <a:endParaRPr lang="en-US" sz="1700">
              <a:latin typeface="Poppins"/>
              <a:cs typeface="Poppins"/>
            </a:endParaRPr>
          </a:p>
          <a:p>
            <a:pPr>
              <a:buClr>
                <a:srgbClr val="529B96"/>
              </a:buClr>
            </a:pPr>
            <a:r>
              <a:rPr lang="en-US" sz="1700">
                <a:latin typeface="Poppins"/>
                <a:cs typeface="Poppins"/>
              </a:rPr>
              <a:t>Laat </a:t>
            </a:r>
            <a:r>
              <a:rPr lang="en-US" sz="1700" err="1">
                <a:latin typeface="Poppins"/>
                <a:cs typeface="Poppins"/>
              </a:rPr>
              <a:t>sporen</a:t>
            </a:r>
            <a:r>
              <a:rPr lang="en-US" sz="1700">
                <a:latin typeface="Poppins"/>
                <a:cs typeface="Poppins"/>
              </a:rPr>
              <a:t> </a:t>
            </a:r>
            <a:r>
              <a:rPr lang="en-US" sz="1700" err="1">
                <a:latin typeface="Poppins"/>
                <a:cs typeface="Poppins"/>
              </a:rPr>
              <a:t>na</a:t>
            </a:r>
            <a:r>
              <a:rPr lang="en-US" sz="1700">
                <a:latin typeface="Poppins"/>
                <a:cs typeface="Poppins"/>
              </a:rPr>
              <a:t>: </a:t>
            </a:r>
            <a:endParaRPr lang="en-US"/>
          </a:p>
          <a:p>
            <a:pPr lvl="1">
              <a:buClr>
                <a:srgbClr val="529B96"/>
              </a:buClr>
            </a:pPr>
            <a:r>
              <a:rPr lang="en-US" sz="1600" err="1">
                <a:latin typeface="Poppins"/>
                <a:cs typeface="Poppins"/>
              </a:rPr>
              <a:t>Voorwerpen</a:t>
            </a:r>
            <a:r>
              <a:rPr lang="en-US" sz="1600">
                <a:latin typeface="Poppins"/>
                <a:cs typeface="Poppins"/>
              </a:rPr>
              <a:t>: </a:t>
            </a:r>
            <a:r>
              <a:rPr lang="en-US" sz="1600" err="1">
                <a:latin typeface="Poppins"/>
                <a:cs typeface="Poppins"/>
              </a:rPr>
              <a:t>Instrumenten</a:t>
            </a:r>
            <a:r>
              <a:rPr lang="en-US" sz="1600">
                <a:latin typeface="Poppins"/>
                <a:cs typeface="Poppins"/>
              </a:rPr>
              <a:t>, </a:t>
            </a:r>
            <a:r>
              <a:rPr lang="en-US" sz="1600" err="1">
                <a:latin typeface="Poppins"/>
                <a:cs typeface="Poppins"/>
              </a:rPr>
              <a:t>kostuums</a:t>
            </a:r>
            <a:r>
              <a:rPr lang="en-US" sz="1600">
                <a:latin typeface="Poppins"/>
                <a:cs typeface="Poppins"/>
              </a:rPr>
              <a:t>, </a:t>
            </a:r>
            <a:r>
              <a:rPr lang="en-US" sz="1600" err="1">
                <a:latin typeface="Poppins"/>
                <a:cs typeface="Poppins"/>
              </a:rPr>
              <a:t>rekwisieten</a:t>
            </a:r>
            <a:r>
              <a:rPr lang="en-US" sz="1600">
                <a:latin typeface="Poppins"/>
                <a:cs typeface="Poppins"/>
              </a:rPr>
              <a:t> …</a:t>
            </a:r>
          </a:p>
          <a:p>
            <a:pPr lvl="1">
              <a:buClr>
                <a:srgbClr val="529B96"/>
              </a:buClr>
            </a:pPr>
            <a:r>
              <a:rPr lang="en-US" sz="1600" err="1">
                <a:latin typeface="Poppins"/>
                <a:cs typeface="Poppins"/>
              </a:rPr>
              <a:t>Gebouwen</a:t>
            </a:r>
            <a:endParaRPr lang="en-US" sz="1600">
              <a:latin typeface="Poppins"/>
              <a:cs typeface="Poppins"/>
            </a:endParaRPr>
          </a:p>
          <a:p>
            <a:pPr lvl="1">
              <a:buClr>
                <a:srgbClr val="529B96"/>
              </a:buClr>
            </a:pPr>
            <a:r>
              <a:rPr lang="en-US" sz="1600" err="1">
                <a:latin typeface="Poppins"/>
                <a:cs typeface="Poppins"/>
              </a:rPr>
              <a:t>Archieven</a:t>
            </a:r>
            <a:r>
              <a:rPr lang="en-US" sz="1600">
                <a:latin typeface="Poppins"/>
                <a:cs typeface="Poppins"/>
              </a:rPr>
              <a:t> </a:t>
            </a:r>
          </a:p>
          <a:p>
            <a:pPr lvl="1">
              <a:buClr>
                <a:srgbClr val="529B96"/>
              </a:buClr>
            </a:pPr>
            <a:r>
              <a:rPr lang="en-US" sz="1600">
                <a:latin typeface="Poppins"/>
                <a:cs typeface="Poppins"/>
              </a:rPr>
              <a:t>...</a:t>
            </a:r>
          </a:p>
          <a:p>
            <a:pPr lvl="1">
              <a:buClr>
                <a:srgbClr val="529B96"/>
              </a:buClr>
            </a:pPr>
            <a:endParaRPr lang="en-US" sz="1700">
              <a:latin typeface="Poppins"/>
              <a:cs typeface="Poppins"/>
            </a:endParaRPr>
          </a:p>
          <a:p>
            <a:pPr>
              <a:buClr>
                <a:srgbClr val="529B96"/>
              </a:buClr>
            </a:pPr>
            <a:endParaRPr lang="en-US" sz="1700"/>
          </a:p>
          <a:p>
            <a:pPr lvl="1">
              <a:buClr>
                <a:srgbClr val="529B96"/>
              </a:buClr>
            </a:pPr>
            <a:endParaRPr lang="en-US" sz="1700"/>
          </a:p>
          <a:p>
            <a:pPr>
              <a:buClr>
                <a:srgbClr val="529B96"/>
              </a:buClr>
            </a:pPr>
            <a:endParaRPr lang="en-US" sz="1700"/>
          </a:p>
          <a:p>
            <a:pPr>
              <a:buClr>
                <a:srgbClr val="529B96"/>
              </a:buClr>
            </a:pPr>
            <a:endParaRPr lang="en-US" sz="1700"/>
          </a:p>
          <a:p>
            <a:pPr lvl="1">
              <a:buClr>
                <a:srgbClr val="529B96"/>
              </a:buClr>
            </a:pPr>
            <a:endParaRPr lang="en-US" sz="1700"/>
          </a:p>
          <a:p>
            <a:pPr>
              <a:buClr>
                <a:srgbClr val="529B96"/>
              </a:buClr>
            </a:pPr>
            <a:endParaRPr lang="en-US" sz="170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5998339-8288-69D2-9593-25BB3C46F368}"/>
              </a:ext>
            </a:extLst>
          </p:cNvPr>
          <p:cNvSpPr txBox="1"/>
          <p:nvPr/>
        </p:nvSpPr>
        <p:spPr>
          <a:xfrm>
            <a:off x="889001" y="5977282"/>
            <a:ext cx="6719954" cy="269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50">
                <a:solidFill>
                  <a:schemeClr val="accent6"/>
                </a:solidFill>
                <a:ea typeface="+mn-lt"/>
                <a:cs typeface="+mn-lt"/>
              </a:rPr>
              <a:t>Familie-harmonie </a:t>
            </a:r>
            <a:r>
              <a:rPr lang="nl-NL" sz="1150" err="1">
                <a:solidFill>
                  <a:schemeClr val="accent6"/>
                </a:solidFill>
                <a:ea typeface="+mn-lt"/>
                <a:cs typeface="+mn-lt"/>
              </a:rPr>
              <a:t>Cambré</a:t>
            </a:r>
            <a:r>
              <a:rPr lang="nl-NL" sz="1150">
                <a:solidFill>
                  <a:schemeClr val="accent6"/>
                </a:solidFill>
                <a:ea typeface="+mn-lt"/>
                <a:cs typeface="+mn-lt"/>
              </a:rPr>
              <a:t>, 1961, Herenthout. Bron: Heemkring </a:t>
            </a:r>
            <a:r>
              <a:rPr lang="nl-NL" sz="1150" err="1">
                <a:solidFill>
                  <a:schemeClr val="accent6"/>
                </a:solidFill>
                <a:ea typeface="+mn-lt"/>
                <a:cs typeface="+mn-lt"/>
              </a:rPr>
              <a:t>Sandelyn</a:t>
            </a:r>
            <a:r>
              <a:rPr lang="nl-NL" sz="1150">
                <a:solidFill>
                  <a:schemeClr val="accent6"/>
                </a:solidFill>
                <a:ea typeface="+mn-lt"/>
                <a:cs typeface="+mn-lt"/>
              </a:rPr>
              <a:t>, www.kempenserfgoed.be</a:t>
            </a:r>
            <a:endParaRPr lang="nl-NL" sz="1150">
              <a:solidFill>
                <a:schemeClr val="accent6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182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84B28A-7C6E-8F81-92E0-47885895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nl-NL">
                <a:latin typeface="Poppins"/>
                <a:cs typeface="Poppins"/>
              </a:rPr>
              <a:t>Erfgoed van verenigingen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C5F666-CF63-A00E-9206-0225286F3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>
                <a:latin typeface="Poppins"/>
                <a:cs typeface="Poppins"/>
              </a:rPr>
              <a:t>Erfgoed = dat wat we willen doorgeven aan volgende generaties </a:t>
            </a:r>
          </a:p>
          <a:p>
            <a:pPr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3 soorten erfgoed</a:t>
            </a:r>
            <a:endParaRPr lang="nl-NL"/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Roerend</a:t>
            </a:r>
            <a:endParaRPr lang="nl-NL"/>
          </a:p>
          <a:p>
            <a:pPr lvl="1">
              <a:buClr>
                <a:srgbClr val="529B96"/>
              </a:buClr>
            </a:pPr>
            <a:r>
              <a:rPr lang="nl-NL">
                <a:latin typeface="Poppins"/>
                <a:cs typeface="Poppins"/>
              </a:rPr>
              <a:t>Onroerend </a:t>
            </a:r>
          </a:p>
          <a:p>
            <a:pPr lvl="1">
              <a:buClr>
                <a:srgbClr val="529B96"/>
              </a:buClr>
            </a:pPr>
            <a:r>
              <a:rPr lang="nl-NL"/>
              <a:t>Immaterieel </a:t>
            </a:r>
          </a:p>
        </p:txBody>
      </p:sp>
      <p:pic>
        <p:nvPicPr>
          <p:cNvPr id="6" name="Afbeelding 5" descr="Afbeelding met overdekt, theater, Filmzaal, concertzaal&#10;&#10;Automatisch gegenereerde beschrijving">
            <a:extLst>
              <a:ext uri="{FF2B5EF4-FFF2-40B4-BE49-F238E27FC236}">
                <a16:creationId xmlns:a16="http://schemas.microsoft.com/office/drawing/2014/main" id="{87F50BD6-F814-2308-FE28-B8A0D3A79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" t="27059" r="-578" b="11615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Afbeelding 7" descr="Afbeelding met schermopname, kunst&#10;&#10;Automatisch gegenereerde beschrijving">
            <a:extLst>
              <a:ext uri="{FF2B5EF4-FFF2-40B4-BE49-F238E27FC236}">
                <a16:creationId xmlns:a16="http://schemas.microsoft.com/office/drawing/2014/main" id="{158EB01C-A212-3D2C-3B35-986135815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3" r="13341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Afbeelding 3" descr="Afbeelding met karton, voorraad, Verzenddoos, overdekt&#10;&#10;Automatisch gegenereerde beschrijving">
            <a:extLst>
              <a:ext uri="{FF2B5EF4-FFF2-40B4-BE49-F238E27FC236}">
                <a16:creationId xmlns:a16="http://schemas.microsoft.com/office/drawing/2014/main" id="{42506A6F-8445-D40F-4706-4168AEFAA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" r="14993" b="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2424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199" y="2766218"/>
            <a:ext cx="10687757" cy="1325563"/>
          </a:xfrm>
        </p:spPr>
        <p:txBody>
          <a:bodyPr/>
          <a:lstStyle/>
          <a:p>
            <a:r>
              <a:rPr lang="nl-BE">
                <a:latin typeface="Poppins"/>
                <a:cs typeface="Poppins"/>
              </a:rPr>
              <a:t>Waarom zorg dragen voor muziek- en podiumerfgoed? 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605312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6604AF4-AEF7-4020-93AD-C74808D1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B65AB2-AC18-4139-B8BE-52452A25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1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9A5304-EF26-47F3-9CB7-ED121FC74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8" y="685799"/>
            <a:ext cx="10820400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Hart met effen opvulling">
            <a:extLst>
              <a:ext uri="{FF2B5EF4-FFF2-40B4-BE49-F238E27FC236}">
                <a16:creationId xmlns:a16="http://schemas.microsoft.com/office/drawing/2014/main" id="{E63E7EE8-365A-A10B-C6E7-29520E6BE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6700" y="1761855"/>
            <a:ext cx="1897674" cy="1897674"/>
          </a:xfrm>
          <a:prstGeom prst="rect">
            <a:avLst/>
          </a:prstGeom>
        </p:spPr>
      </p:pic>
      <p:pic>
        <p:nvPicPr>
          <p:cNvPr id="16" name="Graphic 15" descr="Griekse tempel met effen opvulling">
            <a:extLst>
              <a:ext uri="{FF2B5EF4-FFF2-40B4-BE49-F238E27FC236}">
                <a16:creationId xmlns:a16="http://schemas.microsoft.com/office/drawing/2014/main" id="{2C226D4F-6992-BE7F-5408-854C27543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8205" y="1761853"/>
            <a:ext cx="1911768" cy="1911768"/>
          </a:xfrm>
          <a:prstGeom prst="rect">
            <a:avLst/>
          </a:prstGeom>
        </p:spPr>
      </p:pic>
      <p:pic>
        <p:nvPicPr>
          <p:cNvPr id="19" name="Graphic 18" descr="Klembord met effen opvulling">
            <a:extLst>
              <a:ext uri="{FF2B5EF4-FFF2-40B4-BE49-F238E27FC236}">
                <a16:creationId xmlns:a16="http://schemas.microsoft.com/office/drawing/2014/main" id="{1FB7FDED-A0E5-6F58-D311-7755EA9EE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06714" y="1779104"/>
            <a:ext cx="1908313" cy="1886226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586BF1ED-76CF-7BFD-2436-45DA3CDAACE1}"/>
              </a:ext>
            </a:extLst>
          </p:cNvPr>
          <p:cNvSpPr txBox="1"/>
          <p:nvPr/>
        </p:nvSpPr>
        <p:spPr>
          <a:xfrm>
            <a:off x="1253434" y="4442238"/>
            <a:ext cx="30010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>
                <a:cs typeface="Calibri"/>
              </a:rPr>
              <a:t>Administratieve waarde 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121A68D-56FA-2A00-B697-EE9C1E2BA4B2}"/>
              </a:ext>
            </a:extLst>
          </p:cNvPr>
          <p:cNvSpPr txBox="1"/>
          <p:nvPr/>
        </p:nvSpPr>
        <p:spPr>
          <a:xfrm>
            <a:off x="4478129" y="4442239"/>
            <a:ext cx="324402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>
                <a:cs typeface="Calibri"/>
              </a:rPr>
              <a:t>Cultuurhistorische</a:t>
            </a:r>
            <a:r>
              <a:rPr lang="nl-NL">
                <a:cs typeface="Calibri"/>
              </a:rPr>
              <a:t> </a:t>
            </a:r>
            <a:r>
              <a:rPr lang="nl-NL" sz="2200">
                <a:cs typeface="Calibri"/>
              </a:rPr>
              <a:t>waarde</a:t>
            </a:r>
            <a:endParaRPr lang="nl-NL" sz="220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6B9CFE8-3EB7-1A56-98DB-D0C70EEAEA57}"/>
              </a:ext>
            </a:extLst>
          </p:cNvPr>
          <p:cNvSpPr txBox="1"/>
          <p:nvPr/>
        </p:nvSpPr>
        <p:spPr>
          <a:xfrm>
            <a:off x="8067260" y="4442238"/>
            <a:ext cx="274706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>
                <a:cs typeface="Calibri"/>
              </a:rPr>
              <a:t>Emotionele waarde</a:t>
            </a:r>
          </a:p>
        </p:txBody>
      </p:sp>
    </p:spTree>
    <p:extLst>
      <p:ext uri="{BB962C8B-B14F-4D97-AF65-F5344CB8AC3E}">
        <p14:creationId xmlns:p14="http://schemas.microsoft.com/office/powerpoint/2010/main" val="3482379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6604AF4-AEF7-4020-93AD-C74808D1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B65AB2-AC18-4139-B8BE-52452A25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1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9A5304-EF26-47F3-9CB7-ED121FC74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8" y="685799"/>
            <a:ext cx="10820400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Klembord met effen opvulling">
            <a:extLst>
              <a:ext uri="{FF2B5EF4-FFF2-40B4-BE49-F238E27FC236}">
                <a16:creationId xmlns:a16="http://schemas.microsoft.com/office/drawing/2014/main" id="{1FB7FDED-A0E5-6F58-D311-7755EA9E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4499" y="2311382"/>
            <a:ext cx="1908313" cy="1886226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586BF1ED-76CF-7BFD-2436-45DA3CDAACE1}"/>
              </a:ext>
            </a:extLst>
          </p:cNvPr>
          <p:cNvSpPr txBox="1"/>
          <p:nvPr/>
        </p:nvSpPr>
        <p:spPr>
          <a:xfrm>
            <a:off x="4595466" y="4182933"/>
            <a:ext cx="300106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b="1" dirty="0">
                <a:cs typeface="Calibri"/>
              </a:rPr>
              <a:t>Administratieve waarde </a:t>
            </a:r>
            <a:endParaRPr lang="nl-NL" sz="2200" b="1" dirty="0">
              <a:ea typeface="Calibri"/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DAED0D5-E176-58E1-8622-F8AC05002171}"/>
              </a:ext>
            </a:extLst>
          </p:cNvPr>
          <p:cNvSpPr txBox="1"/>
          <p:nvPr/>
        </p:nvSpPr>
        <p:spPr>
          <a:xfrm>
            <a:off x="1743982" y="1036689"/>
            <a:ext cx="30010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dirty="0">
                <a:cs typeface="Calibri"/>
              </a:rPr>
              <a:t>Contracten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FD8E8F1-434D-E800-3686-5DC59C4932A4}"/>
              </a:ext>
            </a:extLst>
          </p:cNvPr>
          <p:cNvSpPr txBox="1"/>
          <p:nvPr/>
        </p:nvSpPr>
        <p:spPr>
          <a:xfrm>
            <a:off x="7431933" y="1036689"/>
            <a:ext cx="30010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dirty="0">
                <a:cs typeface="Calibri"/>
              </a:rPr>
              <a:t>Boekhouding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22B6F77-206B-89B3-8408-DDEB0A78940B}"/>
              </a:ext>
            </a:extLst>
          </p:cNvPr>
          <p:cNvSpPr txBox="1"/>
          <p:nvPr/>
        </p:nvSpPr>
        <p:spPr>
          <a:xfrm>
            <a:off x="7431933" y="5432037"/>
            <a:ext cx="30010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dirty="0">
                <a:cs typeface="Calibri"/>
              </a:rPr>
              <a:t>Ledenlijsten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B960830-CF57-33F0-C1B3-1F1E326D0E02}"/>
              </a:ext>
            </a:extLst>
          </p:cNvPr>
          <p:cNvSpPr txBox="1"/>
          <p:nvPr/>
        </p:nvSpPr>
        <p:spPr>
          <a:xfrm>
            <a:off x="1748269" y="5362499"/>
            <a:ext cx="30010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dirty="0">
                <a:cs typeface="Calibri"/>
              </a:rPr>
              <a:t>...</a:t>
            </a:r>
            <a:endParaRPr lang="nl-NL" dirty="0"/>
          </a:p>
        </p:txBody>
      </p:sp>
      <p:pic>
        <p:nvPicPr>
          <p:cNvPr id="12" name="Graphic 11" descr="Pijl-rechts silhouet">
            <a:extLst>
              <a:ext uri="{FF2B5EF4-FFF2-40B4-BE49-F238E27FC236}">
                <a16:creationId xmlns:a16="http://schemas.microsoft.com/office/drawing/2014/main" id="{A0ADD1F5-99F0-0019-5BF8-035B98C55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7221989" y="4478020"/>
            <a:ext cx="1147292" cy="1147292"/>
          </a:xfrm>
          <a:prstGeom prst="rect">
            <a:avLst/>
          </a:prstGeom>
        </p:spPr>
      </p:pic>
      <p:pic>
        <p:nvPicPr>
          <p:cNvPr id="14" name="Graphic 13" descr="Pijl-rechts silhouet">
            <a:extLst>
              <a:ext uri="{FF2B5EF4-FFF2-40B4-BE49-F238E27FC236}">
                <a16:creationId xmlns:a16="http://schemas.microsoft.com/office/drawing/2014/main" id="{308AAC36-845B-9E0F-AAA3-8BEE766D9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00000">
            <a:off x="3822715" y="4521884"/>
            <a:ext cx="1147292" cy="1147292"/>
          </a:xfrm>
          <a:prstGeom prst="rect">
            <a:avLst/>
          </a:prstGeom>
        </p:spPr>
      </p:pic>
      <p:pic>
        <p:nvPicPr>
          <p:cNvPr id="15" name="Graphic 14" descr="Pijl-rechts silhouet">
            <a:extLst>
              <a:ext uri="{FF2B5EF4-FFF2-40B4-BE49-F238E27FC236}">
                <a16:creationId xmlns:a16="http://schemas.microsoft.com/office/drawing/2014/main" id="{ECAE429B-37B8-916E-B3D5-832CF7962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500000">
            <a:off x="3825457" y="1386698"/>
            <a:ext cx="1147292" cy="1147292"/>
          </a:xfrm>
          <a:prstGeom prst="rect">
            <a:avLst/>
          </a:prstGeom>
        </p:spPr>
      </p:pic>
      <p:pic>
        <p:nvPicPr>
          <p:cNvPr id="16" name="Graphic 15" descr="Pijl-rechts silhouet">
            <a:extLst>
              <a:ext uri="{FF2B5EF4-FFF2-40B4-BE49-F238E27FC236}">
                <a16:creationId xmlns:a16="http://schemas.microsoft.com/office/drawing/2014/main" id="{E6CD302D-BECD-1280-1BE1-C3E89321B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00000">
            <a:off x="7214964" y="1386699"/>
            <a:ext cx="1147292" cy="11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13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6604AF4-AEF7-4020-93AD-C74808D1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B65AB2-AC18-4139-B8BE-52452A25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1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9A5304-EF26-47F3-9CB7-ED121FC74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8" y="685799"/>
            <a:ext cx="10820400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Griekse tempel met effen opvulling">
            <a:extLst>
              <a:ext uri="{FF2B5EF4-FFF2-40B4-BE49-F238E27FC236}">
                <a16:creationId xmlns:a16="http://schemas.microsoft.com/office/drawing/2014/main" id="{2C226D4F-6992-BE7F-5408-854C27543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0114" y="1756219"/>
            <a:ext cx="1911768" cy="1911768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5121A68D-56FA-2A00-B697-EE9C1E2BA4B2}"/>
              </a:ext>
            </a:extLst>
          </p:cNvPr>
          <p:cNvSpPr txBox="1"/>
          <p:nvPr/>
        </p:nvSpPr>
        <p:spPr>
          <a:xfrm>
            <a:off x="4610757" y="3784575"/>
            <a:ext cx="297048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b="1" dirty="0">
                <a:cs typeface="Calibri"/>
              </a:rPr>
              <a:t>Cultuurhistorische</a:t>
            </a:r>
            <a:r>
              <a:rPr lang="nl-NL" b="1" dirty="0">
                <a:cs typeface="Calibri"/>
              </a:rPr>
              <a:t> </a:t>
            </a:r>
            <a:r>
              <a:rPr lang="nl-NL" sz="2200" b="1" dirty="0">
                <a:cs typeface="Calibri"/>
              </a:rPr>
              <a:t>waarde</a:t>
            </a:r>
            <a:endParaRPr lang="nl-NL" sz="2200" b="1" dirty="0">
              <a:ea typeface="Calibri"/>
              <a:cs typeface="Calibri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DAD2670-C782-1934-AA64-B089973E0304}"/>
              </a:ext>
            </a:extLst>
          </p:cNvPr>
          <p:cNvSpPr txBox="1"/>
          <p:nvPr/>
        </p:nvSpPr>
        <p:spPr>
          <a:xfrm>
            <a:off x="1458456" y="1017419"/>
            <a:ext cx="30010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dirty="0">
                <a:cs typeface="Calibri"/>
              </a:rPr>
              <a:t>Stichtingsakte</a:t>
            </a:r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8B55D3B-4E71-F35A-CE15-F7FB05D5EA4B}"/>
              </a:ext>
            </a:extLst>
          </p:cNvPr>
          <p:cNvSpPr txBox="1"/>
          <p:nvPr/>
        </p:nvSpPr>
        <p:spPr>
          <a:xfrm>
            <a:off x="1458456" y="5162263"/>
            <a:ext cx="300106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dirty="0">
                <a:ea typeface="Calibri"/>
                <a:cs typeface="Calibri"/>
              </a:rPr>
              <a:t>Affiches en ander promomateriaal</a:t>
            </a:r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AC7F752-9523-2FD2-2212-CDB6737905B3}"/>
              </a:ext>
            </a:extLst>
          </p:cNvPr>
          <p:cNvSpPr txBox="1"/>
          <p:nvPr/>
        </p:nvSpPr>
        <p:spPr>
          <a:xfrm>
            <a:off x="8154312" y="5274350"/>
            <a:ext cx="30010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>
                <a:ea typeface="Calibri"/>
                <a:cs typeface="Calibri"/>
              </a:rPr>
              <a:t>Audiovisueel materiaal</a:t>
            </a:r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18CBBA4-CBB2-CEA8-ECBA-982ECC5B9D60}"/>
              </a:ext>
            </a:extLst>
          </p:cNvPr>
          <p:cNvSpPr txBox="1"/>
          <p:nvPr/>
        </p:nvSpPr>
        <p:spPr>
          <a:xfrm>
            <a:off x="7393055" y="1149086"/>
            <a:ext cx="30010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200" dirty="0">
                <a:ea typeface="Calibri"/>
                <a:cs typeface="Calibri"/>
              </a:rPr>
              <a:t>...</a:t>
            </a:r>
          </a:p>
        </p:txBody>
      </p:sp>
      <p:pic>
        <p:nvPicPr>
          <p:cNvPr id="10" name="Graphic 9" descr="Pijl-rechts silhouet">
            <a:extLst>
              <a:ext uri="{FF2B5EF4-FFF2-40B4-BE49-F238E27FC236}">
                <a16:creationId xmlns:a16="http://schemas.microsoft.com/office/drawing/2014/main" id="{B3C69DAC-2C3D-9CCD-2E44-8799A225B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500000">
            <a:off x="3825457" y="1386698"/>
            <a:ext cx="1147292" cy="1147292"/>
          </a:xfrm>
          <a:prstGeom prst="rect">
            <a:avLst/>
          </a:prstGeom>
        </p:spPr>
      </p:pic>
      <p:pic>
        <p:nvPicPr>
          <p:cNvPr id="12" name="Graphic 11" descr="Pijl-rechts silhouet">
            <a:extLst>
              <a:ext uri="{FF2B5EF4-FFF2-40B4-BE49-F238E27FC236}">
                <a16:creationId xmlns:a16="http://schemas.microsoft.com/office/drawing/2014/main" id="{0D104806-FDBE-A887-196F-A7641F23F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00000">
            <a:off x="7214964" y="1386699"/>
            <a:ext cx="1147292" cy="1147292"/>
          </a:xfrm>
          <a:prstGeom prst="rect">
            <a:avLst/>
          </a:prstGeom>
        </p:spPr>
      </p:pic>
      <p:pic>
        <p:nvPicPr>
          <p:cNvPr id="17" name="Graphic 16" descr="Pijl-rechts silhouet">
            <a:extLst>
              <a:ext uri="{FF2B5EF4-FFF2-40B4-BE49-F238E27FC236}">
                <a16:creationId xmlns:a16="http://schemas.microsoft.com/office/drawing/2014/main" id="{D557922E-E6A0-FDA9-A999-293B6C439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00000">
            <a:off x="3822715" y="4521884"/>
            <a:ext cx="1147292" cy="1147292"/>
          </a:xfrm>
          <a:prstGeom prst="rect">
            <a:avLst/>
          </a:prstGeom>
        </p:spPr>
      </p:pic>
      <p:pic>
        <p:nvPicPr>
          <p:cNvPr id="18" name="Graphic 17" descr="Pijl-rechts silhouet">
            <a:extLst>
              <a:ext uri="{FF2B5EF4-FFF2-40B4-BE49-F238E27FC236}">
                <a16:creationId xmlns:a16="http://schemas.microsoft.com/office/drawing/2014/main" id="{44D1DCB9-B640-0209-DD4E-03C81452D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7221989" y="4478020"/>
            <a:ext cx="1147292" cy="11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42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MPER kleuren">
      <a:dk1>
        <a:srgbClr val="302661"/>
      </a:dk1>
      <a:lt1>
        <a:srgbClr val="FFFFFF"/>
      </a:lt1>
      <a:dk2>
        <a:srgbClr val="302661"/>
      </a:dk2>
      <a:lt2>
        <a:srgbClr val="D3DDDA"/>
      </a:lt2>
      <a:accent1>
        <a:srgbClr val="80BCB8"/>
      </a:accent1>
      <a:accent2>
        <a:srgbClr val="87A7A5"/>
      </a:accent2>
      <a:accent3>
        <a:srgbClr val="302661"/>
      </a:accent3>
      <a:accent4>
        <a:srgbClr val="68608C"/>
      </a:accent4>
      <a:accent5>
        <a:srgbClr val="BDE0DD"/>
      </a:accent5>
      <a:accent6>
        <a:srgbClr val="E57663"/>
      </a:accent6>
      <a:hlink>
        <a:srgbClr val="E57663"/>
      </a:hlink>
      <a:folHlink>
        <a:srgbClr val="E5766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31603b-ca9e-46ca-a7f0-c46fad820b38">
      <Terms xmlns="http://schemas.microsoft.com/office/infopath/2007/PartnerControls"/>
    </lcf76f155ced4ddcb4097134ff3c332f>
    <TaxCatchAll xmlns="9967dd44-2d8b-49fc-93ab-9ca8339a977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400FB8AA27744A03437BFA18F2C95" ma:contentTypeVersion="17" ma:contentTypeDescription="Een nieuw document maken." ma:contentTypeScope="" ma:versionID="3330fa09e1ae7414639e1326a2fe8423">
  <xsd:schema xmlns:xsd="http://www.w3.org/2001/XMLSchema" xmlns:xs="http://www.w3.org/2001/XMLSchema" xmlns:p="http://schemas.microsoft.com/office/2006/metadata/properties" xmlns:ns2="1831603b-ca9e-46ca-a7f0-c46fad820b38" xmlns:ns3="9967dd44-2d8b-49fc-93ab-9ca8339a977f" targetNamespace="http://schemas.microsoft.com/office/2006/metadata/properties" ma:root="true" ma:fieldsID="647211cf878f6145b6bd575576d6ffb2" ns2:_="" ns3:_="">
    <xsd:import namespace="1831603b-ca9e-46ca-a7f0-c46fad820b38"/>
    <xsd:import namespace="9967dd44-2d8b-49fc-93ab-9ca8339a97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31603b-ca9e-46ca-a7f0-c46fad820b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2205e64-278e-44f4-b2b3-44fba514c1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7dd44-2d8b-49fc-93ab-9ca8339a97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11e05d-9b65-4d2f-b84b-e1ab36c13cad}" ma:internalName="TaxCatchAll" ma:showField="CatchAllData" ma:web="9967dd44-2d8b-49fc-93ab-9ca8339a97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B5DC15-F79A-4A90-B443-E1526396A7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9CCF3C-DE98-4BCD-9D9A-7FE862DA1381}">
  <ds:schemaRefs>
    <ds:schemaRef ds:uri="1ce993ab-70cf-47e0-a2c7-6e4fe381e2ce"/>
    <ds:schemaRef ds:uri="90feb65e-f106-455c-9416-1cbb73704c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0AFF1ED-33C8-4A87-B63B-D8DFDAAC7EC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836</Words>
  <Application>Microsoft Office PowerPoint</Application>
  <PresentationFormat>Breedbeeld</PresentationFormat>
  <Paragraphs>180</Paragraphs>
  <Slides>21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Poppins</vt:lpstr>
      <vt:lpstr>Segoe UI</vt:lpstr>
      <vt:lpstr>Wingdings</vt:lpstr>
      <vt:lpstr>Office Theme</vt:lpstr>
      <vt:lpstr>Aangepast ontwerp</vt:lpstr>
      <vt:lpstr>PowerPoint-presentatie</vt:lpstr>
      <vt:lpstr>CEMPER vzw</vt:lpstr>
      <vt:lpstr>Wat is erfgoed van muziek- en podiumverenigingen? </vt:lpstr>
      <vt:lpstr>Een rijk verleden </vt:lpstr>
      <vt:lpstr>Erfgoed van verenigingen</vt:lpstr>
      <vt:lpstr>Waarom zorg dragen voor muziek- en podiumerfgoed? </vt:lpstr>
      <vt:lpstr>PowerPoint-presentatie</vt:lpstr>
      <vt:lpstr>PowerPoint-presentatie</vt:lpstr>
      <vt:lpstr>PowerPoint-presentatie</vt:lpstr>
      <vt:lpstr>PowerPoint-presentatie</vt:lpstr>
      <vt:lpstr>Wat zijn de moeilijkheden voor muziek- en podiumverenigingen?</vt:lpstr>
      <vt:lpstr>Alle begin is moeilijk</vt:lpstr>
      <vt:lpstr>2. Verspreide bewaring</vt:lpstr>
      <vt:lpstr>3. Kennis bij één persoon</vt:lpstr>
      <vt:lpstr>4. Wat mag ik met mijn archief doen?</vt:lpstr>
      <vt:lpstr>5. Specifieke types erfgoed</vt:lpstr>
      <vt:lpstr>Muziekinstrumenten</vt:lpstr>
      <vt:lpstr>Kostuums</vt:lpstr>
      <vt:lpstr>PowerPoint-presentatie</vt:lpstr>
      <vt:lpstr>Bladmuziek en scenario's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Marbles</dc:creator>
  <cp:lastModifiedBy>Annelies Tack</cp:lastModifiedBy>
  <cp:revision>8</cp:revision>
  <dcterms:created xsi:type="dcterms:W3CDTF">2019-02-26T15:14:01Z</dcterms:created>
  <dcterms:modified xsi:type="dcterms:W3CDTF">2023-10-12T13:08:58Z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0x010100089400FB8AA27744A03437BFA18F2C95</vt:lpwstr>
  </property>
  <property fmtid="{D5CDD505-2E9C-101B-9397-08002B2CF9AE}" pid="3" name="MediaServiceImageTags">
    <vt:lpwstr/>
  </property>
</Properties>
</file>