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8" r:id="rId6"/>
    <p:sldId id="259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C6BD7-C970-4407-8614-73B3500CCF7C}" v="4" dt="2022-10-25T08:59:25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22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2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38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8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94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8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5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6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7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2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7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680660-7E23-4F0F-A679-BF913E94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Vectorachtergrond van levendige spattende kleuren">
            <a:extLst>
              <a:ext uri="{FF2B5EF4-FFF2-40B4-BE49-F238E27FC236}">
                <a16:creationId xmlns:a16="http://schemas.microsoft.com/office/drawing/2014/main" id="{8A0A8303-B657-BBC7-47A9-ABFB27A13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7279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6DAA58-68E9-D0A1-622E-A47284678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ctr"/>
            <a:r>
              <a:rPr lang="nl-BE" sz="5400" dirty="0">
                <a:solidFill>
                  <a:srgbClr val="FFFFFF"/>
                </a:solidFill>
              </a:rPr>
              <a:t>HNITA JAZZ CLUB</a:t>
            </a:r>
            <a:br>
              <a:rPr lang="nl-BE" sz="5400" dirty="0">
                <a:solidFill>
                  <a:srgbClr val="FFFFFF"/>
                </a:solidFill>
              </a:rPr>
            </a:br>
            <a:endParaRPr lang="nl-BE" sz="54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D11F40-3E09-BBCE-BF59-728EE6060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FFFFFF"/>
                </a:solidFill>
              </a:rPr>
              <a:t>DE EERSTE ZES DECENNIA: 1955-2018</a:t>
            </a:r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6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8" b="11968"/>
          <a:stretch/>
        </p:blipFill>
        <p:spPr>
          <a:xfrm>
            <a:off x="6096000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JUUL ANTHONISSEN EN CHARLES MINGUS OP WEG NAAR DE HNITA-ZOLDER, 1975, FOTO: ROB MISEUR</a:t>
            </a:r>
          </a:p>
        </p:txBody>
      </p:sp>
    </p:spTree>
    <p:extLst>
      <p:ext uri="{BB962C8B-B14F-4D97-AF65-F5344CB8AC3E}">
        <p14:creationId xmlns:p14="http://schemas.microsoft.com/office/powerpoint/2010/main" val="38028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1968-1983: Torengebouw</a:t>
            </a: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Zaal ter beschikking gesteld door de gemeente, onderaan de </a:t>
            </a:r>
            <a:r>
              <a:rPr lang="nl-BE" sz="2400" dirty="0" err="1">
                <a:solidFill>
                  <a:srgbClr val="FFFFFF"/>
                </a:solidFill>
              </a:rPr>
              <a:t>Heistse</a:t>
            </a:r>
            <a:r>
              <a:rPr lang="nl-BE" sz="2400" dirty="0">
                <a:solidFill>
                  <a:srgbClr val="FFFFFF"/>
                </a:solidFill>
              </a:rPr>
              <a:t> Berg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Boven het toenmalige politiebureau (‘</a:t>
            </a:r>
            <a:r>
              <a:rPr lang="nl-BE" sz="2400" i="1" dirty="0" err="1">
                <a:solidFill>
                  <a:srgbClr val="FFFFFF"/>
                </a:solidFill>
              </a:rPr>
              <a:t>above</a:t>
            </a:r>
            <a:r>
              <a:rPr lang="nl-BE" sz="2400" i="1" dirty="0">
                <a:solidFill>
                  <a:srgbClr val="FFFFFF"/>
                </a:solidFill>
              </a:rPr>
              <a:t> </a:t>
            </a:r>
            <a:r>
              <a:rPr lang="nl-BE" sz="2400" i="1" dirty="0" err="1">
                <a:solidFill>
                  <a:srgbClr val="FFFFFF"/>
                </a:solidFill>
              </a:rPr>
              <a:t>the</a:t>
            </a:r>
            <a:r>
              <a:rPr lang="nl-BE" sz="2400" i="1" dirty="0">
                <a:solidFill>
                  <a:srgbClr val="FFFFFF"/>
                </a:solidFill>
              </a:rPr>
              <a:t> </a:t>
            </a:r>
            <a:r>
              <a:rPr lang="nl-BE" sz="2400" i="1" dirty="0" err="1">
                <a:solidFill>
                  <a:srgbClr val="FFFFFF"/>
                </a:solidFill>
              </a:rPr>
              <a:t>police</a:t>
            </a:r>
            <a:r>
              <a:rPr lang="nl-BE" sz="2400" i="1" dirty="0">
                <a:solidFill>
                  <a:srgbClr val="FFFFFF"/>
                </a:solidFill>
              </a:rPr>
              <a:t> station</a:t>
            </a:r>
            <a:r>
              <a:rPr lang="nl-BE" sz="2400" dirty="0">
                <a:solidFill>
                  <a:srgbClr val="FFFFFF"/>
                </a:solidFill>
              </a:rPr>
              <a:t>’)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Plejade aan nationale en internationale artiesten: Art </a:t>
            </a:r>
            <a:r>
              <a:rPr lang="nl-BE" sz="2400" dirty="0" err="1">
                <a:solidFill>
                  <a:srgbClr val="FFFFFF"/>
                </a:solidFill>
              </a:rPr>
              <a:t>Blakey</a:t>
            </a:r>
            <a:r>
              <a:rPr lang="nl-BE" sz="2400" dirty="0">
                <a:solidFill>
                  <a:srgbClr val="FFFFFF"/>
                </a:solidFill>
              </a:rPr>
              <a:t>, Freddie </a:t>
            </a:r>
            <a:r>
              <a:rPr lang="nl-BE" sz="2400" dirty="0" err="1">
                <a:solidFill>
                  <a:srgbClr val="FFFFFF"/>
                </a:solidFill>
              </a:rPr>
              <a:t>Hubbard</a:t>
            </a:r>
            <a:r>
              <a:rPr lang="nl-BE" sz="2400" dirty="0">
                <a:solidFill>
                  <a:srgbClr val="FFFFFF"/>
                </a:solidFill>
              </a:rPr>
              <a:t>, Keith </a:t>
            </a:r>
            <a:r>
              <a:rPr lang="nl-BE" sz="2400" dirty="0" err="1">
                <a:solidFill>
                  <a:srgbClr val="FFFFFF"/>
                </a:solidFill>
              </a:rPr>
              <a:t>Jarrett</a:t>
            </a:r>
            <a:r>
              <a:rPr lang="nl-BE" sz="2400" dirty="0">
                <a:solidFill>
                  <a:srgbClr val="FFFFFF"/>
                </a:solidFill>
              </a:rPr>
              <a:t>, </a:t>
            </a:r>
            <a:r>
              <a:rPr lang="nl-BE" sz="2400" dirty="0" err="1">
                <a:solidFill>
                  <a:srgbClr val="FFFFFF"/>
                </a:solidFill>
              </a:rPr>
              <a:t>Thad</a:t>
            </a:r>
            <a:r>
              <a:rPr lang="nl-BE" sz="2400" dirty="0">
                <a:solidFill>
                  <a:srgbClr val="FFFFFF"/>
                </a:solidFill>
              </a:rPr>
              <a:t> Jones/Mel Lewis, </a:t>
            </a:r>
            <a:r>
              <a:rPr lang="nl-BE" sz="2400" dirty="0" err="1">
                <a:solidFill>
                  <a:srgbClr val="FFFFFF"/>
                </a:solidFill>
              </a:rPr>
              <a:t>Machito</a:t>
            </a:r>
            <a:r>
              <a:rPr lang="nl-BE" sz="2400" dirty="0">
                <a:solidFill>
                  <a:srgbClr val="FFFFFF"/>
                </a:solidFill>
              </a:rPr>
              <a:t>, Art </a:t>
            </a:r>
            <a:r>
              <a:rPr lang="nl-BE" sz="2400" dirty="0" err="1">
                <a:solidFill>
                  <a:srgbClr val="FFFFFF"/>
                </a:solidFill>
              </a:rPr>
              <a:t>Pepper</a:t>
            </a:r>
            <a:r>
              <a:rPr lang="nl-BE" sz="2400" dirty="0">
                <a:solidFill>
                  <a:srgbClr val="FFFFFF"/>
                </a:solidFill>
              </a:rPr>
              <a:t>, </a:t>
            </a:r>
            <a:r>
              <a:rPr lang="nl-BE" sz="2400" dirty="0" err="1">
                <a:solidFill>
                  <a:srgbClr val="FFFFFF"/>
                </a:solidFill>
              </a:rPr>
              <a:t>Toots</a:t>
            </a:r>
            <a:r>
              <a:rPr lang="nl-BE" sz="2400" dirty="0">
                <a:solidFill>
                  <a:srgbClr val="FFFFFF"/>
                </a:solidFill>
              </a:rPr>
              <a:t> </a:t>
            </a:r>
            <a:r>
              <a:rPr lang="nl-BE" sz="2400" dirty="0" err="1">
                <a:solidFill>
                  <a:srgbClr val="FFFFFF"/>
                </a:solidFill>
              </a:rPr>
              <a:t>Thielemans</a:t>
            </a:r>
            <a:r>
              <a:rPr lang="nl-BE" sz="2400" dirty="0">
                <a:solidFill>
                  <a:srgbClr val="FFFFFF"/>
                </a:solidFill>
              </a:rPr>
              <a:t> enz.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Eerste live lp-opname: Frank Foster </a:t>
            </a:r>
            <a:r>
              <a:rPr lang="nl-BE" sz="2400" dirty="0" err="1">
                <a:solidFill>
                  <a:srgbClr val="FFFFFF"/>
                </a:solidFill>
              </a:rPr>
              <a:t>and</a:t>
            </a:r>
            <a:r>
              <a:rPr lang="nl-BE" sz="2400" dirty="0">
                <a:solidFill>
                  <a:srgbClr val="FFFFFF"/>
                </a:solidFill>
              </a:rPr>
              <a:t> his Non-Electric Company (1979)</a:t>
            </a:r>
          </a:p>
          <a:p>
            <a:pPr marL="0" indent="0">
              <a:buNone/>
            </a:pP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8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3" b="-5293"/>
          <a:stretch/>
        </p:blipFill>
        <p:spPr>
          <a:xfrm>
            <a:off x="6096000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LP FRANK FOSTER AND HIS NON-ELECTRIC COMPANY, 1979</a:t>
            </a:r>
          </a:p>
        </p:txBody>
      </p:sp>
    </p:spTree>
    <p:extLst>
      <p:ext uri="{BB962C8B-B14F-4D97-AF65-F5344CB8AC3E}">
        <p14:creationId xmlns:p14="http://schemas.microsoft.com/office/powerpoint/2010/main" val="13606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97" b="-37397"/>
          <a:stretch/>
        </p:blipFill>
        <p:spPr>
          <a:xfrm>
            <a:off x="6096000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O.A. WILLEM DUYS, JUUL ANTHONISSEN, TOOTS THIELEMANS, FREDDY ROTTIER IN TORENGEBOUW, 1982, FOTO: MARIJKE ANTHONISSEN</a:t>
            </a:r>
          </a:p>
        </p:txBody>
      </p:sp>
    </p:spTree>
    <p:extLst>
      <p:ext uri="{BB962C8B-B14F-4D97-AF65-F5344CB8AC3E}">
        <p14:creationId xmlns:p14="http://schemas.microsoft.com/office/powerpoint/2010/main" val="429036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1983-    : </a:t>
            </a:r>
            <a:r>
              <a:rPr lang="nl-BE" dirty="0" err="1">
                <a:solidFill>
                  <a:srgbClr val="FFFFFF"/>
                </a:solidFill>
              </a:rPr>
              <a:t>Hnita</a:t>
            </a:r>
            <a:r>
              <a:rPr lang="nl-BE" dirty="0">
                <a:solidFill>
                  <a:srgbClr val="FFFFFF"/>
                </a:solidFill>
              </a:rPr>
              <a:t>-Hoeve</a:t>
            </a: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Gebouw aangekocht door Juul Anthonissen en ter beschikking gesteld van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vzw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Meer dan twee derde van de </a:t>
            </a:r>
            <a:r>
              <a:rPr lang="nl-BE" sz="2400" dirty="0" err="1">
                <a:solidFill>
                  <a:srgbClr val="FFFFFF"/>
                </a:solidFill>
              </a:rPr>
              <a:t>Hnitaconcerten</a:t>
            </a:r>
            <a:r>
              <a:rPr lang="nl-BE" sz="2400" dirty="0">
                <a:solidFill>
                  <a:srgbClr val="FFFFFF"/>
                </a:solidFill>
              </a:rPr>
              <a:t> vond in de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-Hoeve plaats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Naast jazzclub, vaste repetitieplek voor vele </a:t>
            </a:r>
            <a:r>
              <a:rPr lang="nl-BE" sz="2400" dirty="0" err="1">
                <a:solidFill>
                  <a:srgbClr val="FFFFFF"/>
                </a:solidFill>
              </a:rPr>
              <a:t>Heistse</a:t>
            </a:r>
            <a:r>
              <a:rPr lang="nl-BE" sz="2400" dirty="0">
                <a:solidFill>
                  <a:srgbClr val="FFFFFF"/>
                </a:solidFill>
              </a:rPr>
              <a:t> bands in allerlei genres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Overlijden Juul Anthonissen in 2008, werking verdergezet door kinderen Peter en Marijke en de vzw</a:t>
            </a:r>
          </a:p>
        </p:txBody>
      </p:sp>
    </p:spTree>
    <p:extLst>
      <p:ext uri="{BB962C8B-B14F-4D97-AF65-F5344CB8AC3E}">
        <p14:creationId xmlns:p14="http://schemas.microsoft.com/office/powerpoint/2010/main" val="321713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86" b="-28686"/>
          <a:stretch/>
        </p:blipFill>
        <p:spPr>
          <a:xfrm>
            <a:off x="6096000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CHET BAKER IN HNITA-HOEVE, 1983, FOTO: PETER ANTHONISSEN</a:t>
            </a:r>
          </a:p>
        </p:txBody>
      </p:sp>
    </p:spTree>
    <p:extLst>
      <p:ext uri="{BB962C8B-B14F-4D97-AF65-F5344CB8AC3E}">
        <p14:creationId xmlns:p14="http://schemas.microsoft.com/office/powerpoint/2010/main" val="402961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39" b="-32939"/>
          <a:stretch/>
        </p:blipFill>
        <p:spPr>
          <a:xfrm>
            <a:off x="6096000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GREGORY PORTER IN HNITA-HOEVE, 2011, FOTO: JOS L. KNAEPEN</a:t>
            </a:r>
          </a:p>
        </p:txBody>
      </p:sp>
    </p:spTree>
    <p:extLst>
      <p:ext uri="{BB962C8B-B14F-4D97-AF65-F5344CB8AC3E}">
        <p14:creationId xmlns:p14="http://schemas.microsoft.com/office/powerpoint/2010/main" val="281190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PS Door de jaren heen, maakte de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Jazz Club sporadisch ook van andere locaties gebruik, zoals het Hof van Riemen, Zaal </a:t>
            </a:r>
            <a:r>
              <a:rPr lang="nl-BE" sz="2400" dirty="0" err="1">
                <a:solidFill>
                  <a:srgbClr val="FFFFFF"/>
                </a:solidFill>
              </a:rPr>
              <a:t>Monty</a:t>
            </a:r>
            <a:r>
              <a:rPr lang="nl-BE" sz="2400" dirty="0">
                <a:solidFill>
                  <a:srgbClr val="FFFFFF"/>
                </a:solidFill>
              </a:rPr>
              <a:t>, De Oude Zwaan, de kerk Onze-Lieve-Vrouw Koningin van de Vrede enz.</a:t>
            </a:r>
          </a:p>
        </p:txBody>
      </p:sp>
    </p:spTree>
    <p:extLst>
      <p:ext uri="{BB962C8B-B14F-4D97-AF65-F5344CB8AC3E}">
        <p14:creationId xmlns:p14="http://schemas.microsoft.com/office/powerpoint/2010/main" val="4865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Foto’s: Collectie Juul Anthonissen, eigendom van Peter en Marijke Anthonissen, beheerd door de gemeente Heist-op-den-Berg (in samenwerking met Kempens Karakter en CEMPER)</a:t>
            </a:r>
          </a:p>
        </p:txBody>
      </p:sp>
    </p:spTree>
    <p:extLst>
      <p:ext uri="{BB962C8B-B14F-4D97-AF65-F5344CB8AC3E}">
        <p14:creationId xmlns:p14="http://schemas.microsoft.com/office/powerpoint/2010/main" val="3673010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5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6" name="Picture 31" descr="Persoon in een brandweerpak">
            <a:extLst>
              <a:ext uri="{FF2B5EF4-FFF2-40B4-BE49-F238E27FC236}">
                <a16:creationId xmlns:a16="http://schemas.microsoft.com/office/drawing/2014/main" id="{4F26F7A3-C58D-F962-C865-A522F03E43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9355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67CCFE-7909-C556-9B07-12FF1B84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151771" cy="705185"/>
          </a:xfrm>
        </p:spPr>
        <p:txBody>
          <a:bodyPr anchor="b">
            <a:normAutofit fontScale="90000"/>
          </a:bodyPr>
          <a:lstStyle/>
          <a:p>
            <a:endParaRPr lang="nl-BE" sz="7200" dirty="0">
              <a:solidFill>
                <a:srgbClr val="FFFFFF"/>
              </a:solidFill>
            </a:endParaRPr>
          </a:p>
        </p:txBody>
      </p:sp>
      <p:sp>
        <p:nvSpPr>
          <p:cNvPr id="5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5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6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jdelijke aanduiding voor inhoud 2">
            <a:extLst>
              <a:ext uri="{FF2B5EF4-FFF2-40B4-BE49-F238E27FC236}">
                <a16:creationId xmlns:a16="http://schemas.microsoft.com/office/drawing/2014/main" id="{EB2EB684-A330-2ACC-341F-6B4A0ED6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799" y="1095995"/>
            <a:ext cx="7580920" cy="48209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Opgericht in 1955 als 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Heistse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Jazz-Club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Stichter: Juul Anthonissen (°Schriek, 1931 - °Wiekevorst, 2008).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van de oudste actieve jazzclubs in Europa. 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Sinds zijn ontstaan meer dan 1100 concerten met Belgische, Europese en Amerikaanse artiesten en bands.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Stilistisch zeer verscheiden, van artiesten op de grens van swing en bebop (Slim 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Gaillard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tot eigentijdse 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Nujazz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BE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Kemet</a:t>
            </a: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Gedragen door vrijwilligers. </a:t>
            </a:r>
          </a:p>
          <a:p>
            <a:pPr marL="0" indent="0">
              <a:buNone/>
            </a:pPr>
            <a:endParaRPr lang="nl-BE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8C1F7D-FF44-6C36-3DD4-E415FEA55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ctr"/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one of the more special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venues in the world to present in.”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SAXOFONIST Logan Richardson, 2016</a:t>
            </a:r>
            <a:endParaRPr lang="nl-B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84C5D1-A72E-2E4F-9692-63A66D3D3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endParaRPr lang="nl-BE" sz="20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Close-up van liedcompositie">
            <a:extLst>
              <a:ext uri="{FF2B5EF4-FFF2-40B4-BE49-F238E27FC236}">
                <a16:creationId xmlns:a16="http://schemas.microsoft.com/office/drawing/2014/main" id="{24B62A43-9C26-1499-DD12-E6E536C96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9477" b="15523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8" y="725667"/>
            <a:ext cx="9996815" cy="2001108"/>
          </a:xfrm>
        </p:spPr>
        <p:txBody>
          <a:bodyPr anchor="b">
            <a:norm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1955-1963: Zaal </a:t>
            </a:r>
            <a:r>
              <a:rPr lang="nl-BE" dirty="0" err="1">
                <a:solidFill>
                  <a:srgbClr val="FFFFFF"/>
                </a:solidFill>
              </a:rPr>
              <a:t>Bergola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2898290"/>
            <a:ext cx="9996809" cy="308637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Zogenaamde ‘</a:t>
            </a:r>
            <a:r>
              <a:rPr lang="nl-BE" sz="2400" dirty="0" err="1">
                <a:solidFill>
                  <a:srgbClr val="FFFFFF"/>
                </a:solidFill>
              </a:rPr>
              <a:t>Music-Hall</a:t>
            </a:r>
            <a:r>
              <a:rPr lang="nl-BE" sz="2400" dirty="0">
                <a:solidFill>
                  <a:srgbClr val="FFFFFF"/>
                </a:solidFill>
              </a:rPr>
              <a:t>’ op de </a:t>
            </a:r>
            <a:r>
              <a:rPr lang="nl-BE" sz="2400" dirty="0" err="1">
                <a:solidFill>
                  <a:srgbClr val="FFFFFF"/>
                </a:solidFill>
              </a:rPr>
              <a:t>Heistse</a:t>
            </a:r>
            <a:r>
              <a:rPr lang="nl-BE" sz="2400" dirty="0">
                <a:solidFill>
                  <a:srgbClr val="FFFFFF"/>
                </a:solidFill>
              </a:rPr>
              <a:t> Berg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Klemtoon op lokale en regionale artiesten (Antwerpen, Mechelen, Leuven…)</a:t>
            </a:r>
          </a:p>
          <a:p>
            <a:pPr marL="0" indent="0" algn="ctr">
              <a:buNone/>
            </a:pPr>
            <a:endParaRPr lang="nl-BE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0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" r="5064"/>
          <a:stretch/>
        </p:blipFill>
        <p:spPr>
          <a:xfrm>
            <a:off x="6096000" y="310501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JUUL ANTHONISSEN IN ZAAL BERGOLA, VERMOEDELIJK 1955, FOTOGRAAF ONBEKEND</a:t>
            </a:r>
          </a:p>
        </p:txBody>
      </p:sp>
    </p:spTree>
    <p:extLst>
      <p:ext uri="{BB962C8B-B14F-4D97-AF65-F5344CB8AC3E}">
        <p14:creationId xmlns:p14="http://schemas.microsoft.com/office/powerpoint/2010/main" val="10024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 descr="Afbeelding met tekst, krant&#10;&#10;Automatisch gegenereerde beschrijving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4" r="-10894"/>
          <a:stretch/>
        </p:blipFill>
        <p:spPr>
          <a:xfrm>
            <a:off x="6096000" y="310501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POSTER BIG BILL BROONZY IN BERGOLA, 1955</a:t>
            </a:r>
          </a:p>
        </p:txBody>
      </p:sp>
    </p:spTree>
    <p:extLst>
      <p:ext uri="{BB962C8B-B14F-4D97-AF65-F5344CB8AC3E}">
        <p14:creationId xmlns:p14="http://schemas.microsoft.com/office/powerpoint/2010/main" val="225499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1959: Oprichting </a:t>
            </a:r>
            <a:r>
              <a:rPr lang="nl-BE" dirty="0" err="1">
                <a:solidFill>
                  <a:srgbClr val="FFFFFF"/>
                </a:solidFill>
              </a:rPr>
              <a:t>Hnita</a:t>
            </a: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Zuid-Kempense Kunst- en Cultuurkring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vzw (klemtoon op beeldende kunst)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Naam gesuggereerd door </a:t>
            </a:r>
            <a:r>
              <a:rPr lang="nl-BE" sz="2400" dirty="0" err="1">
                <a:solidFill>
                  <a:srgbClr val="FFFFFF"/>
                </a:solidFill>
              </a:rPr>
              <a:t>Heistse</a:t>
            </a:r>
            <a:r>
              <a:rPr lang="nl-BE" sz="2400" dirty="0">
                <a:solidFill>
                  <a:srgbClr val="FFFFFF"/>
                </a:solidFill>
              </a:rPr>
              <a:t> volkskundige René Lambrechts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8</a:t>
            </a:r>
            <a:r>
              <a:rPr lang="nl-BE" sz="2400" baseline="30000" dirty="0">
                <a:solidFill>
                  <a:srgbClr val="FFFFFF"/>
                </a:solidFill>
              </a:rPr>
              <a:t>ste</a:t>
            </a:r>
            <a:r>
              <a:rPr lang="nl-BE" sz="2400" dirty="0">
                <a:solidFill>
                  <a:srgbClr val="FFFFFF"/>
                </a:solidFill>
              </a:rPr>
              <a:t>-eeuwse benaming voor de rivier de </a:t>
            </a:r>
            <a:r>
              <a:rPr lang="nl-BE" sz="2400" dirty="0" err="1">
                <a:solidFill>
                  <a:srgbClr val="FFFFFF"/>
                </a:solidFill>
              </a:rPr>
              <a:t>Nete</a:t>
            </a:r>
            <a:endParaRPr lang="nl-BE" sz="24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nl-BE" sz="2400" dirty="0" err="1">
                <a:solidFill>
                  <a:srgbClr val="FFFFFF"/>
                </a:solidFill>
              </a:rPr>
              <a:t>Heistse</a:t>
            </a:r>
            <a:r>
              <a:rPr lang="nl-BE" sz="2400" dirty="0">
                <a:solidFill>
                  <a:srgbClr val="FFFFFF"/>
                </a:solidFill>
              </a:rPr>
              <a:t> </a:t>
            </a:r>
            <a:r>
              <a:rPr lang="nl-BE" sz="2400" dirty="0" err="1">
                <a:solidFill>
                  <a:srgbClr val="FFFFFF"/>
                </a:solidFill>
              </a:rPr>
              <a:t>Jazz-Club</a:t>
            </a:r>
            <a:r>
              <a:rPr lang="nl-BE" sz="2400" dirty="0">
                <a:solidFill>
                  <a:srgbClr val="FFFFFF"/>
                </a:solidFill>
              </a:rPr>
              <a:t> gaat op in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en wordt omgedoopt tot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Jazz Club</a:t>
            </a:r>
          </a:p>
          <a:p>
            <a:pPr marL="0" indent="0">
              <a:buNone/>
            </a:pP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A0467-6D30-1794-4C4A-8882B4FC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381935"/>
            <a:ext cx="9715511" cy="2341600"/>
          </a:xfrm>
        </p:spPr>
        <p:txBody>
          <a:bodyPr anchor="b">
            <a:normAutofit/>
          </a:bodyPr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1967-1976: </a:t>
            </a:r>
            <a:r>
              <a:rPr lang="nl-BE" dirty="0" err="1">
                <a:solidFill>
                  <a:srgbClr val="FFFFFF"/>
                </a:solidFill>
              </a:rPr>
              <a:t>Hnita</a:t>
            </a:r>
            <a:r>
              <a:rPr lang="nl-BE" dirty="0">
                <a:solidFill>
                  <a:srgbClr val="FFFFFF"/>
                </a:solidFill>
              </a:rPr>
              <a:t>-Zolder</a:t>
            </a: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DB1C83-9903-19D1-EC6E-9902F639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9996814" cy="1937222"/>
          </a:xfrm>
        </p:spPr>
        <p:txBody>
          <a:bodyPr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Zolder van een privéwoning in de Oude Godstraat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Mini-cultuurcentrum </a:t>
            </a:r>
            <a:r>
              <a:rPr lang="nl-BE" sz="2400" dirty="0" err="1">
                <a:solidFill>
                  <a:srgbClr val="FFFFFF"/>
                </a:solidFill>
              </a:rPr>
              <a:t>avant</a:t>
            </a:r>
            <a:r>
              <a:rPr lang="nl-BE" sz="2400" dirty="0">
                <a:solidFill>
                  <a:srgbClr val="FFFFFF"/>
                </a:solidFill>
              </a:rPr>
              <a:t> la lettre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Naast jazz en beeldende kunst uitbreiding naar meerdere genres en disciplines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Uit </a:t>
            </a:r>
            <a:r>
              <a:rPr lang="nl-BE" sz="2400" dirty="0" err="1">
                <a:solidFill>
                  <a:srgbClr val="FFFFFF"/>
                </a:solidFill>
              </a:rPr>
              <a:t>Hnita</a:t>
            </a:r>
            <a:r>
              <a:rPr lang="nl-BE" sz="2400" dirty="0">
                <a:solidFill>
                  <a:srgbClr val="FFFFFF"/>
                </a:solidFill>
              </a:rPr>
              <a:t> groeien andere verenigingen zoals het Heists Kamertoneel, Fotokring </a:t>
            </a:r>
            <a:r>
              <a:rPr lang="nl-BE" sz="2400" dirty="0" err="1">
                <a:solidFill>
                  <a:srgbClr val="FFFFFF"/>
                </a:solidFill>
              </a:rPr>
              <a:t>Lyndacker</a:t>
            </a:r>
            <a:r>
              <a:rPr lang="nl-BE" sz="2400" dirty="0">
                <a:solidFill>
                  <a:srgbClr val="FFFFFF"/>
                </a:solidFill>
              </a:rPr>
              <a:t> enz.</a:t>
            </a:r>
          </a:p>
          <a:p>
            <a:pPr marL="0" indent="0" algn="ctr">
              <a:buNone/>
            </a:pPr>
            <a:r>
              <a:rPr lang="nl-BE" sz="2400" dirty="0">
                <a:solidFill>
                  <a:srgbClr val="FFFFFF"/>
                </a:solidFill>
              </a:rPr>
              <a:t>Het jazzprogramma wordt steeds internationaler (Dexter Gordon, Charles </a:t>
            </a:r>
            <a:r>
              <a:rPr lang="nl-BE" sz="2400" dirty="0" err="1">
                <a:solidFill>
                  <a:srgbClr val="FFFFFF"/>
                </a:solidFill>
              </a:rPr>
              <a:t>Mingus</a:t>
            </a:r>
            <a:r>
              <a:rPr lang="nl-BE" sz="2400" dirty="0">
                <a:solidFill>
                  <a:srgbClr val="FFFFFF"/>
                </a:solidFill>
              </a:rPr>
              <a:t> enz.)</a:t>
            </a:r>
          </a:p>
          <a:p>
            <a:pPr marL="0" indent="0">
              <a:buNone/>
            </a:pPr>
            <a:endParaRPr lang="nl-BE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ABD6A2-D39D-3EBC-850B-C4A41F1D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en-US" sz="7200" b="1" i="0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35C84D0B-97EB-3BB7-46ED-2226EEBB28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7" b="-28297"/>
          <a:stretch/>
        </p:blipFill>
        <p:spPr>
          <a:xfrm>
            <a:off x="5749743" y="115670"/>
            <a:ext cx="5464539" cy="6043001"/>
          </a:xfrm>
          <a:prstGeom prst="rect">
            <a:avLst/>
          </a:prstGeom>
        </p:spPr>
      </p:pic>
      <p:sp>
        <p:nvSpPr>
          <p:cNvPr id="2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8" y="81499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8" y="104429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42198" y="126872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DE5F5E-0616-3B1E-3736-FC88EC4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JIMMY HEATH NEW QUINTET IN HNITA-ZOLDER, 1974, FOTO: PIERRE ANTHONISSEN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6408425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00FB8AA27744A03437BFA18F2C95" ma:contentTypeVersion="16" ma:contentTypeDescription="Een nieuw document maken." ma:contentTypeScope="" ma:versionID="cbf945bb6e309ef0d8895e7ec463c163">
  <xsd:schema xmlns:xsd="http://www.w3.org/2001/XMLSchema" xmlns:xs="http://www.w3.org/2001/XMLSchema" xmlns:p="http://schemas.microsoft.com/office/2006/metadata/properties" xmlns:ns2="1831603b-ca9e-46ca-a7f0-c46fad820b38" xmlns:ns3="9967dd44-2d8b-49fc-93ab-9ca8339a977f" targetNamespace="http://schemas.microsoft.com/office/2006/metadata/properties" ma:root="true" ma:fieldsID="fcb3688558d5006f9e3e9a7fd5c906bd" ns2:_="" ns3:_="">
    <xsd:import namespace="1831603b-ca9e-46ca-a7f0-c46fad820b38"/>
    <xsd:import namespace="9967dd44-2d8b-49fc-93ab-9ca8339a9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31603b-ca9e-46ca-a7f0-c46fad820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2205e64-278e-44f4-b2b3-44fba514c1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7dd44-2d8b-49fc-93ab-9ca8339a9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11e05d-9b65-4d2f-b84b-e1ab36c13cad}" ma:internalName="TaxCatchAll" ma:showField="CatchAllData" ma:web="9967dd44-2d8b-49fc-93ab-9ca8339a9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31603b-ca9e-46ca-a7f0-c46fad820b38">
      <Terms xmlns="http://schemas.microsoft.com/office/infopath/2007/PartnerControls"/>
    </lcf76f155ced4ddcb4097134ff3c332f>
    <TaxCatchAll xmlns="9967dd44-2d8b-49fc-93ab-9ca8339a977f" xsi:nil="true"/>
  </documentManagement>
</p:properties>
</file>

<file path=customXml/itemProps1.xml><?xml version="1.0" encoding="utf-8"?>
<ds:datastoreItem xmlns:ds="http://schemas.openxmlformats.org/officeDocument/2006/customXml" ds:itemID="{AD012936-8A99-4D8F-9BD9-BF3FBF3EF65B}"/>
</file>

<file path=customXml/itemProps2.xml><?xml version="1.0" encoding="utf-8"?>
<ds:datastoreItem xmlns:ds="http://schemas.openxmlformats.org/officeDocument/2006/customXml" ds:itemID="{A17F3F75-24F5-4CCF-88F6-AF8821CE8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096009-D7F1-4D5F-BCAD-D9BD5689F711}">
  <ds:schemaRefs>
    <ds:schemaRef ds:uri="26528c6d-eb12-45af-9e9a-a14f5ff27ea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528</Words>
  <Application>Microsoft Office PowerPoint</Application>
  <PresentationFormat>Breedbeeld</PresentationFormat>
  <Paragraphs>43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Gill Sans Nova</vt:lpstr>
      <vt:lpstr>Univers</vt:lpstr>
      <vt:lpstr>GradientVTI</vt:lpstr>
      <vt:lpstr>HNITA JAZZ CLUB </vt:lpstr>
      <vt:lpstr>PowerPoint-presentatie</vt:lpstr>
      <vt:lpstr> “This is one of the more special venues in the world to present in.” SAXOFONIST Logan Richardson, 2016</vt:lpstr>
      <vt:lpstr>1955-1963: Zaal Bergola</vt:lpstr>
      <vt:lpstr>PowerPoint-presentatie</vt:lpstr>
      <vt:lpstr>PowerPoint-presentatie</vt:lpstr>
      <vt:lpstr>1959: Oprichting Hnita</vt:lpstr>
      <vt:lpstr>1967-1976: Hnita-Zolder</vt:lpstr>
      <vt:lpstr>PowerPoint-presentatie</vt:lpstr>
      <vt:lpstr>PowerPoint-presentatie</vt:lpstr>
      <vt:lpstr>1968-1983: Torengebouw</vt:lpstr>
      <vt:lpstr>PowerPoint-presentatie</vt:lpstr>
      <vt:lpstr>PowerPoint-presentatie</vt:lpstr>
      <vt:lpstr>1983-    : Hnita-Hoeve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HNITA JAZZ CLUB</dc:title>
  <dc:creator>Peter Anthonissen</dc:creator>
  <cp:lastModifiedBy>Annelies Tack</cp:lastModifiedBy>
  <cp:revision>11</cp:revision>
  <dcterms:created xsi:type="dcterms:W3CDTF">2022-10-22T05:45:43Z</dcterms:created>
  <dcterms:modified xsi:type="dcterms:W3CDTF">2022-10-25T08:59:29Z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0x010100089400FB8AA27744A03437BFA18F2C95</vt:lpwstr>
  </property>
</Properties>
</file>